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Lst>
  <p:notesMasterIdLst>
    <p:notesMasterId r:id="rId19"/>
  </p:notesMasterIdLst>
  <p:handoutMasterIdLst>
    <p:handoutMasterId r:id="rId20"/>
  </p:handoutMasterIdLst>
  <p:sldIdLst>
    <p:sldId id="256" r:id="rId2"/>
    <p:sldId id="283" r:id="rId3"/>
    <p:sldId id="280" r:id="rId4"/>
    <p:sldId id="273" r:id="rId5"/>
    <p:sldId id="265" r:id="rId6"/>
    <p:sldId id="275" r:id="rId7"/>
    <p:sldId id="266" r:id="rId8"/>
    <p:sldId id="276" r:id="rId9"/>
    <p:sldId id="281" r:id="rId10"/>
    <p:sldId id="282" r:id="rId11"/>
    <p:sldId id="264" r:id="rId12"/>
    <p:sldId id="272" r:id="rId13"/>
    <p:sldId id="259" r:id="rId14"/>
    <p:sldId id="260" r:id="rId15"/>
    <p:sldId id="261" r:id="rId16"/>
    <p:sldId id="284" r:id="rId17"/>
    <p:sldId id="271" r:id="rId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1pPr>
    <a:lvl2pPr marL="457200" algn="l" defTabSz="457200"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2pPr>
    <a:lvl3pPr marL="914400" algn="l" defTabSz="457200"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3pPr>
    <a:lvl4pPr marL="1371600" algn="l" defTabSz="457200"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4pPr>
    <a:lvl5pPr marL="1828800" algn="l" defTabSz="457200" rtl="0" fontAlgn="base">
      <a:spcBef>
        <a:spcPct val="0"/>
      </a:spcBef>
      <a:spcAft>
        <a:spcPct val="0"/>
      </a:spcAft>
      <a:defRPr kern="1200">
        <a:solidFill>
          <a:schemeClr val="tx1"/>
        </a:solidFill>
        <a:latin typeface="Arial" pitchFamily="-1" charset="0"/>
        <a:ea typeface="ＭＳ Ｐゴシック" pitchFamily="-1" charset="-128"/>
        <a:cs typeface="ＭＳ Ｐゴシック" pitchFamily="-1" charset="-128"/>
      </a:defRPr>
    </a:lvl5pPr>
    <a:lvl6pPr marL="22860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6pPr>
    <a:lvl7pPr marL="27432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7pPr>
    <a:lvl8pPr marL="32004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8pPr>
    <a:lvl9pPr marL="3657600" algn="l" defTabSz="457200" rtl="0" eaLnBrk="1" latinLnBrk="0" hangingPunct="1">
      <a:defRPr kern="1200">
        <a:solidFill>
          <a:schemeClr val="tx1"/>
        </a:solidFill>
        <a:latin typeface="Arial" pitchFamily="-1" charset="0"/>
        <a:ea typeface="ＭＳ Ｐゴシック" pitchFamily="-1" charset="-128"/>
        <a:cs typeface="ＭＳ Ｐゴシック" pitchFamily="-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scaleToFitPaper="1" frameSlides="1"/>
  <p:clrMru>
    <a:srgbClr val="52A6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359" autoAdjust="0"/>
  </p:normalViewPr>
  <p:slideViewPr>
    <p:cSldViewPr snapToGrid="0" snapToObjects="1">
      <p:cViewPr>
        <p:scale>
          <a:sx n="75" d="100"/>
          <a:sy n="75" d="100"/>
        </p:scale>
        <p:origin x="-1096"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92864A-AD63-4BBF-9ADC-B53B759E2C87}"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CCB65E61-F024-401F-A78C-60BF7B0385BF}">
      <dgm:prSet custT="1"/>
      <dgm:spPr/>
      <dgm:t>
        <a:bodyPr/>
        <a:lstStyle/>
        <a:p>
          <a:pPr rtl="0"/>
          <a:r>
            <a:rPr lang="en-ZW" sz="3200" b="1" baseline="0" dirty="0" smtClean="0"/>
            <a:t>Being Aware</a:t>
          </a:r>
          <a:endParaRPr lang="en-US" sz="3200" dirty="0"/>
        </a:p>
      </dgm:t>
    </dgm:pt>
    <dgm:pt modelId="{3B07B8AA-59D3-410F-B4AF-2F9D754EE64C}" type="parTrans" cxnId="{644E33CF-37E4-460E-B99B-E97056BAC2CE}">
      <dgm:prSet/>
      <dgm:spPr/>
      <dgm:t>
        <a:bodyPr/>
        <a:lstStyle/>
        <a:p>
          <a:endParaRPr lang="en-US"/>
        </a:p>
      </dgm:t>
    </dgm:pt>
    <dgm:pt modelId="{743EF4E9-45E0-44D9-B66A-E437A13BA977}" type="sibTrans" cxnId="{644E33CF-37E4-460E-B99B-E97056BAC2CE}">
      <dgm:prSet/>
      <dgm:spPr/>
      <dgm:t>
        <a:bodyPr/>
        <a:lstStyle/>
        <a:p>
          <a:endParaRPr lang="en-US"/>
        </a:p>
      </dgm:t>
    </dgm:pt>
    <dgm:pt modelId="{66C53DAC-5ADB-4965-808C-B570D8A8C36B}">
      <dgm:prSet custT="1"/>
      <dgm:spPr/>
      <dgm:t>
        <a:bodyPr/>
        <a:lstStyle/>
        <a:p>
          <a:pPr rtl="0"/>
          <a:r>
            <a:rPr lang="en-ZW" sz="3200" b="1" baseline="0" dirty="0" smtClean="0"/>
            <a:t>Learning</a:t>
          </a:r>
          <a:endParaRPr lang="en-US" sz="3200" dirty="0"/>
        </a:p>
      </dgm:t>
    </dgm:pt>
    <dgm:pt modelId="{381C2845-28B3-4967-B298-99791C29DCB7}" type="parTrans" cxnId="{A111D426-356B-4514-A45B-5E68AA8B55D8}">
      <dgm:prSet/>
      <dgm:spPr/>
      <dgm:t>
        <a:bodyPr/>
        <a:lstStyle/>
        <a:p>
          <a:endParaRPr lang="en-US"/>
        </a:p>
      </dgm:t>
    </dgm:pt>
    <dgm:pt modelId="{86246682-F532-4479-9096-3EAA3E6F0B1B}" type="sibTrans" cxnId="{A111D426-356B-4514-A45B-5E68AA8B55D8}">
      <dgm:prSet/>
      <dgm:spPr/>
      <dgm:t>
        <a:bodyPr/>
        <a:lstStyle/>
        <a:p>
          <a:endParaRPr lang="en-US"/>
        </a:p>
      </dgm:t>
    </dgm:pt>
    <dgm:pt modelId="{E327EECB-A389-402D-92B5-F8773DDF79C2}">
      <dgm:prSet custT="1"/>
      <dgm:spPr/>
      <dgm:t>
        <a:bodyPr/>
        <a:lstStyle/>
        <a:p>
          <a:pPr rtl="0"/>
          <a:r>
            <a:rPr lang="en-ZW" sz="3200" b="1" baseline="0" dirty="0" smtClean="0"/>
            <a:t>Engaged</a:t>
          </a:r>
          <a:endParaRPr lang="en-US" sz="3200" dirty="0"/>
        </a:p>
      </dgm:t>
    </dgm:pt>
    <dgm:pt modelId="{BD9FBABC-F352-4ECB-9C47-DFB4EF24338D}" type="parTrans" cxnId="{C04BE31A-23E8-408E-90FE-2753AE611527}">
      <dgm:prSet/>
      <dgm:spPr/>
      <dgm:t>
        <a:bodyPr/>
        <a:lstStyle/>
        <a:p>
          <a:endParaRPr lang="en-US"/>
        </a:p>
      </dgm:t>
    </dgm:pt>
    <dgm:pt modelId="{CD6278BA-92A9-48E3-A3E6-44FD50B2D4F4}" type="sibTrans" cxnId="{C04BE31A-23E8-408E-90FE-2753AE611527}">
      <dgm:prSet/>
      <dgm:spPr/>
      <dgm:t>
        <a:bodyPr/>
        <a:lstStyle/>
        <a:p>
          <a:endParaRPr lang="en-US"/>
        </a:p>
      </dgm:t>
    </dgm:pt>
    <dgm:pt modelId="{66193954-58CD-2747-8173-A6D12E2F6868}">
      <dgm:prSet custT="1"/>
      <dgm:spPr/>
      <dgm:t>
        <a:bodyPr/>
        <a:lstStyle/>
        <a:p>
          <a:pPr rtl="0"/>
          <a:r>
            <a:rPr lang="en-ZW" sz="3600" b="1" baseline="0" dirty="0" smtClean="0"/>
            <a:t> </a:t>
          </a:r>
          <a:r>
            <a:rPr lang="en-ZW" sz="2800" b="1" baseline="0" dirty="0" smtClean="0"/>
            <a:t>Being Curious</a:t>
          </a:r>
          <a:endParaRPr lang="en-US" sz="2800" dirty="0"/>
        </a:p>
      </dgm:t>
    </dgm:pt>
    <dgm:pt modelId="{0ECBF8D5-DF52-C843-B436-3F13141BE094}" type="parTrans" cxnId="{DF9FDBF1-B6F5-4148-9793-DF098C3148E8}">
      <dgm:prSet/>
      <dgm:spPr/>
      <dgm:t>
        <a:bodyPr/>
        <a:lstStyle/>
        <a:p>
          <a:endParaRPr lang="en-US"/>
        </a:p>
      </dgm:t>
    </dgm:pt>
    <dgm:pt modelId="{1FC8E0FB-99A9-6D4F-ABFA-C888248762EF}" type="sibTrans" cxnId="{DF9FDBF1-B6F5-4148-9793-DF098C3148E8}">
      <dgm:prSet/>
      <dgm:spPr/>
      <dgm:t>
        <a:bodyPr/>
        <a:lstStyle/>
        <a:p>
          <a:endParaRPr lang="en-US"/>
        </a:p>
      </dgm:t>
    </dgm:pt>
    <dgm:pt modelId="{83591DBB-6A8E-4F72-8A88-D3AC60292243}" type="pres">
      <dgm:prSet presAssocID="{0C92864A-AD63-4BBF-9ADC-B53B759E2C87}" presName="rootnode" presStyleCnt="0">
        <dgm:presLayoutVars>
          <dgm:chMax/>
          <dgm:chPref/>
          <dgm:dir/>
          <dgm:animLvl val="lvl"/>
        </dgm:presLayoutVars>
      </dgm:prSet>
      <dgm:spPr/>
      <dgm:t>
        <a:bodyPr/>
        <a:lstStyle/>
        <a:p>
          <a:endParaRPr lang="en-US"/>
        </a:p>
      </dgm:t>
    </dgm:pt>
    <dgm:pt modelId="{CC8AE2C3-2220-49BA-831D-1AEFA0320375}" type="pres">
      <dgm:prSet presAssocID="{CCB65E61-F024-401F-A78C-60BF7B0385BF}" presName="composite" presStyleCnt="0"/>
      <dgm:spPr/>
    </dgm:pt>
    <dgm:pt modelId="{CE671980-4375-4EB3-B45C-376DAF5F60BE}" type="pres">
      <dgm:prSet presAssocID="{CCB65E61-F024-401F-A78C-60BF7B0385BF}" presName="LShape" presStyleLbl="alignNode1" presStyleIdx="0" presStyleCnt="7"/>
      <dgm:spPr/>
    </dgm:pt>
    <dgm:pt modelId="{504DD048-1A76-4BD3-A0BD-B373AF915DFF}" type="pres">
      <dgm:prSet presAssocID="{CCB65E61-F024-401F-A78C-60BF7B0385BF}" presName="ParentText" presStyleLbl="revTx" presStyleIdx="0" presStyleCnt="4">
        <dgm:presLayoutVars>
          <dgm:chMax val="0"/>
          <dgm:chPref val="0"/>
          <dgm:bulletEnabled val="1"/>
        </dgm:presLayoutVars>
      </dgm:prSet>
      <dgm:spPr/>
      <dgm:t>
        <a:bodyPr/>
        <a:lstStyle/>
        <a:p>
          <a:endParaRPr lang="en-US"/>
        </a:p>
      </dgm:t>
    </dgm:pt>
    <dgm:pt modelId="{7EAB5C28-B5F6-47AC-AF0E-8F00EFD4F530}" type="pres">
      <dgm:prSet presAssocID="{CCB65E61-F024-401F-A78C-60BF7B0385BF}" presName="Triangle" presStyleLbl="alignNode1" presStyleIdx="1" presStyleCnt="7"/>
      <dgm:spPr/>
    </dgm:pt>
    <dgm:pt modelId="{5354D46C-5B11-4E71-8B17-4187A20DA806}" type="pres">
      <dgm:prSet presAssocID="{743EF4E9-45E0-44D9-B66A-E437A13BA977}" presName="sibTrans" presStyleCnt="0"/>
      <dgm:spPr/>
    </dgm:pt>
    <dgm:pt modelId="{AE52A216-5FE1-4256-82DC-E57A442127AE}" type="pres">
      <dgm:prSet presAssocID="{743EF4E9-45E0-44D9-B66A-E437A13BA977}" presName="space" presStyleCnt="0"/>
      <dgm:spPr/>
    </dgm:pt>
    <dgm:pt modelId="{DEAE79AB-2400-F844-8FD6-81CA330076E9}" type="pres">
      <dgm:prSet presAssocID="{66193954-58CD-2747-8173-A6D12E2F6868}" presName="composite" presStyleCnt="0"/>
      <dgm:spPr/>
    </dgm:pt>
    <dgm:pt modelId="{A104FA43-6F85-9B43-8F4B-F239905046C0}" type="pres">
      <dgm:prSet presAssocID="{66193954-58CD-2747-8173-A6D12E2F6868}" presName="LShape" presStyleLbl="alignNode1" presStyleIdx="2" presStyleCnt="7"/>
      <dgm:spPr/>
    </dgm:pt>
    <dgm:pt modelId="{EFE7049A-8770-4E4E-A9C6-4C5DD14528FF}" type="pres">
      <dgm:prSet presAssocID="{66193954-58CD-2747-8173-A6D12E2F6868}" presName="ParentText" presStyleLbl="revTx" presStyleIdx="1" presStyleCnt="4">
        <dgm:presLayoutVars>
          <dgm:chMax val="0"/>
          <dgm:chPref val="0"/>
          <dgm:bulletEnabled val="1"/>
        </dgm:presLayoutVars>
      </dgm:prSet>
      <dgm:spPr/>
      <dgm:t>
        <a:bodyPr/>
        <a:lstStyle/>
        <a:p>
          <a:endParaRPr lang="en-US"/>
        </a:p>
      </dgm:t>
    </dgm:pt>
    <dgm:pt modelId="{4F0845B0-EA2A-0C48-B935-E0ABBFA53C6B}" type="pres">
      <dgm:prSet presAssocID="{66193954-58CD-2747-8173-A6D12E2F6868}" presName="Triangle" presStyleLbl="alignNode1" presStyleIdx="3" presStyleCnt="7"/>
      <dgm:spPr/>
    </dgm:pt>
    <dgm:pt modelId="{B597C897-B8AE-234D-BEC6-7FFDDB6E99EC}" type="pres">
      <dgm:prSet presAssocID="{1FC8E0FB-99A9-6D4F-ABFA-C888248762EF}" presName="sibTrans" presStyleCnt="0"/>
      <dgm:spPr/>
    </dgm:pt>
    <dgm:pt modelId="{35A68246-D3F6-5C4E-A171-70865084635E}" type="pres">
      <dgm:prSet presAssocID="{1FC8E0FB-99A9-6D4F-ABFA-C888248762EF}" presName="space" presStyleCnt="0"/>
      <dgm:spPr/>
    </dgm:pt>
    <dgm:pt modelId="{FC9BFF0D-18FE-47E9-9CC5-1D05D46D0E79}" type="pres">
      <dgm:prSet presAssocID="{66C53DAC-5ADB-4965-808C-B570D8A8C36B}" presName="composite" presStyleCnt="0"/>
      <dgm:spPr/>
    </dgm:pt>
    <dgm:pt modelId="{26448352-EB38-419F-AF6A-1664435052A5}" type="pres">
      <dgm:prSet presAssocID="{66C53DAC-5ADB-4965-808C-B570D8A8C36B}" presName="LShape" presStyleLbl="alignNode1" presStyleIdx="4" presStyleCnt="7" custScaleX="118291" custScaleY="94587" custLinFactNeighborX="-5189" custLinFactNeighborY="959"/>
      <dgm:spPr/>
    </dgm:pt>
    <dgm:pt modelId="{4747EE42-1AD6-4342-9465-31C5814C27BC}" type="pres">
      <dgm:prSet presAssocID="{66C53DAC-5ADB-4965-808C-B570D8A8C36B}" presName="ParentText" presStyleLbl="revTx" presStyleIdx="2" presStyleCnt="4" custScaleX="125951" custScaleY="129579">
        <dgm:presLayoutVars>
          <dgm:chMax val="0"/>
          <dgm:chPref val="0"/>
          <dgm:bulletEnabled val="1"/>
        </dgm:presLayoutVars>
      </dgm:prSet>
      <dgm:spPr/>
      <dgm:t>
        <a:bodyPr/>
        <a:lstStyle/>
        <a:p>
          <a:endParaRPr lang="en-US"/>
        </a:p>
      </dgm:t>
    </dgm:pt>
    <dgm:pt modelId="{06ACD5CC-4D87-411D-8F63-A6D51E5DB46D}" type="pres">
      <dgm:prSet presAssocID="{66C53DAC-5ADB-4965-808C-B570D8A8C36B}" presName="Triangle" presStyleLbl="alignNode1" presStyleIdx="5" presStyleCnt="7"/>
      <dgm:spPr/>
    </dgm:pt>
    <dgm:pt modelId="{B68A7D7D-A728-4385-AF44-A95B20884C00}" type="pres">
      <dgm:prSet presAssocID="{86246682-F532-4479-9096-3EAA3E6F0B1B}" presName="sibTrans" presStyleCnt="0"/>
      <dgm:spPr/>
    </dgm:pt>
    <dgm:pt modelId="{6B77E367-2A33-420C-8492-BE6A45306387}" type="pres">
      <dgm:prSet presAssocID="{86246682-F532-4479-9096-3EAA3E6F0B1B}" presName="space" presStyleCnt="0"/>
      <dgm:spPr/>
    </dgm:pt>
    <dgm:pt modelId="{A496D086-1BF9-45D8-BFCB-3DD3CE602A47}" type="pres">
      <dgm:prSet presAssocID="{E327EECB-A389-402D-92B5-F8773DDF79C2}" presName="composite" presStyleCnt="0"/>
      <dgm:spPr/>
    </dgm:pt>
    <dgm:pt modelId="{5AFCE4F6-187D-4BE3-8097-38EB4D0D36C1}" type="pres">
      <dgm:prSet presAssocID="{E327EECB-A389-402D-92B5-F8773DDF79C2}" presName="LShape" presStyleLbl="alignNode1" presStyleIdx="6" presStyleCnt="7" custLinFactNeighborX="-4032" custLinFactNeighborY="0"/>
      <dgm:spPr/>
    </dgm:pt>
    <dgm:pt modelId="{F6F8B18F-5956-4100-BCAF-AB99D9017BE4}" type="pres">
      <dgm:prSet presAssocID="{E327EECB-A389-402D-92B5-F8773DDF79C2}" presName="ParentText" presStyleLbl="revTx" presStyleIdx="3" presStyleCnt="4" custScaleX="146913" custScaleY="111800">
        <dgm:presLayoutVars>
          <dgm:chMax val="0"/>
          <dgm:chPref val="0"/>
          <dgm:bulletEnabled val="1"/>
        </dgm:presLayoutVars>
      </dgm:prSet>
      <dgm:spPr/>
      <dgm:t>
        <a:bodyPr/>
        <a:lstStyle/>
        <a:p>
          <a:endParaRPr lang="en-US"/>
        </a:p>
      </dgm:t>
    </dgm:pt>
  </dgm:ptLst>
  <dgm:cxnLst>
    <dgm:cxn modelId="{2FB2F84D-A64E-5D43-8E20-6FFE8896C6CC}" type="presOf" srcId="{66C53DAC-5ADB-4965-808C-B570D8A8C36B}" destId="{4747EE42-1AD6-4342-9465-31C5814C27BC}" srcOrd="0" destOrd="0" presId="urn:microsoft.com/office/officeart/2009/3/layout/StepUpProcess"/>
    <dgm:cxn modelId="{644E33CF-37E4-460E-B99B-E97056BAC2CE}" srcId="{0C92864A-AD63-4BBF-9ADC-B53B759E2C87}" destId="{CCB65E61-F024-401F-A78C-60BF7B0385BF}" srcOrd="0" destOrd="0" parTransId="{3B07B8AA-59D3-410F-B4AF-2F9D754EE64C}" sibTransId="{743EF4E9-45E0-44D9-B66A-E437A13BA977}"/>
    <dgm:cxn modelId="{87CFB33D-CFDF-8541-A3D7-649F813C3C72}" type="presOf" srcId="{E327EECB-A389-402D-92B5-F8773DDF79C2}" destId="{F6F8B18F-5956-4100-BCAF-AB99D9017BE4}" srcOrd="0" destOrd="0" presId="urn:microsoft.com/office/officeart/2009/3/layout/StepUpProcess"/>
    <dgm:cxn modelId="{C04BE31A-23E8-408E-90FE-2753AE611527}" srcId="{0C92864A-AD63-4BBF-9ADC-B53B759E2C87}" destId="{E327EECB-A389-402D-92B5-F8773DDF79C2}" srcOrd="3" destOrd="0" parTransId="{BD9FBABC-F352-4ECB-9C47-DFB4EF24338D}" sibTransId="{CD6278BA-92A9-48E3-A3E6-44FD50B2D4F4}"/>
    <dgm:cxn modelId="{4FDF074A-C4AC-0E4B-B0CA-920F832C6B4B}" type="presOf" srcId="{66193954-58CD-2747-8173-A6D12E2F6868}" destId="{EFE7049A-8770-4E4E-A9C6-4C5DD14528FF}" srcOrd="0" destOrd="0" presId="urn:microsoft.com/office/officeart/2009/3/layout/StepUpProcess"/>
    <dgm:cxn modelId="{3C9B6253-161A-2B41-9E97-0FC2B760B292}" type="presOf" srcId="{0C92864A-AD63-4BBF-9ADC-B53B759E2C87}" destId="{83591DBB-6A8E-4F72-8A88-D3AC60292243}" srcOrd="0" destOrd="0" presId="urn:microsoft.com/office/officeart/2009/3/layout/StepUpProcess"/>
    <dgm:cxn modelId="{A111D426-356B-4514-A45B-5E68AA8B55D8}" srcId="{0C92864A-AD63-4BBF-9ADC-B53B759E2C87}" destId="{66C53DAC-5ADB-4965-808C-B570D8A8C36B}" srcOrd="2" destOrd="0" parTransId="{381C2845-28B3-4967-B298-99791C29DCB7}" sibTransId="{86246682-F532-4479-9096-3EAA3E6F0B1B}"/>
    <dgm:cxn modelId="{DF9FDBF1-B6F5-4148-9793-DF098C3148E8}" srcId="{0C92864A-AD63-4BBF-9ADC-B53B759E2C87}" destId="{66193954-58CD-2747-8173-A6D12E2F6868}" srcOrd="1" destOrd="0" parTransId="{0ECBF8D5-DF52-C843-B436-3F13141BE094}" sibTransId="{1FC8E0FB-99A9-6D4F-ABFA-C888248762EF}"/>
    <dgm:cxn modelId="{5A4F9F4A-6BC0-854A-851F-66D4BBC97550}" type="presOf" srcId="{CCB65E61-F024-401F-A78C-60BF7B0385BF}" destId="{504DD048-1A76-4BD3-A0BD-B373AF915DFF}" srcOrd="0" destOrd="0" presId="urn:microsoft.com/office/officeart/2009/3/layout/StepUpProcess"/>
    <dgm:cxn modelId="{7FA934A7-57C0-8F44-AAAA-392D618EDDFE}" type="presParOf" srcId="{83591DBB-6A8E-4F72-8A88-D3AC60292243}" destId="{CC8AE2C3-2220-49BA-831D-1AEFA0320375}" srcOrd="0" destOrd="0" presId="urn:microsoft.com/office/officeart/2009/3/layout/StepUpProcess"/>
    <dgm:cxn modelId="{D6213B59-D705-D449-AD1C-061E0A85E04C}" type="presParOf" srcId="{CC8AE2C3-2220-49BA-831D-1AEFA0320375}" destId="{CE671980-4375-4EB3-B45C-376DAF5F60BE}" srcOrd="0" destOrd="0" presId="urn:microsoft.com/office/officeart/2009/3/layout/StepUpProcess"/>
    <dgm:cxn modelId="{1D22AE97-5C30-F74E-ABDB-9D0CD55F4A93}" type="presParOf" srcId="{CC8AE2C3-2220-49BA-831D-1AEFA0320375}" destId="{504DD048-1A76-4BD3-A0BD-B373AF915DFF}" srcOrd="1" destOrd="0" presId="urn:microsoft.com/office/officeart/2009/3/layout/StepUpProcess"/>
    <dgm:cxn modelId="{42B62DC6-C3FF-7B46-AEC5-53E475F5219A}" type="presParOf" srcId="{CC8AE2C3-2220-49BA-831D-1AEFA0320375}" destId="{7EAB5C28-B5F6-47AC-AF0E-8F00EFD4F530}" srcOrd="2" destOrd="0" presId="urn:microsoft.com/office/officeart/2009/3/layout/StepUpProcess"/>
    <dgm:cxn modelId="{425D19B0-8AA2-5241-B923-4009D132C5FD}" type="presParOf" srcId="{83591DBB-6A8E-4F72-8A88-D3AC60292243}" destId="{5354D46C-5B11-4E71-8B17-4187A20DA806}" srcOrd="1" destOrd="0" presId="urn:microsoft.com/office/officeart/2009/3/layout/StepUpProcess"/>
    <dgm:cxn modelId="{7DAC3DC5-B99B-E742-9480-6624535D8E67}" type="presParOf" srcId="{5354D46C-5B11-4E71-8B17-4187A20DA806}" destId="{AE52A216-5FE1-4256-82DC-E57A442127AE}" srcOrd="0" destOrd="0" presId="urn:microsoft.com/office/officeart/2009/3/layout/StepUpProcess"/>
    <dgm:cxn modelId="{74B510FC-12C3-0C4A-8041-C7830D24A066}" type="presParOf" srcId="{83591DBB-6A8E-4F72-8A88-D3AC60292243}" destId="{DEAE79AB-2400-F844-8FD6-81CA330076E9}" srcOrd="2" destOrd="0" presId="urn:microsoft.com/office/officeart/2009/3/layout/StepUpProcess"/>
    <dgm:cxn modelId="{25B11B41-5587-5E4F-AC56-3ACB5A0098D9}" type="presParOf" srcId="{DEAE79AB-2400-F844-8FD6-81CA330076E9}" destId="{A104FA43-6F85-9B43-8F4B-F239905046C0}" srcOrd="0" destOrd="0" presId="urn:microsoft.com/office/officeart/2009/3/layout/StepUpProcess"/>
    <dgm:cxn modelId="{253CDA96-7FD5-4D4E-80A1-98A0FF4C1408}" type="presParOf" srcId="{DEAE79AB-2400-F844-8FD6-81CA330076E9}" destId="{EFE7049A-8770-4E4E-A9C6-4C5DD14528FF}" srcOrd="1" destOrd="0" presId="urn:microsoft.com/office/officeart/2009/3/layout/StepUpProcess"/>
    <dgm:cxn modelId="{E5256E20-B23C-0B4A-A092-6B91C331F368}" type="presParOf" srcId="{DEAE79AB-2400-F844-8FD6-81CA330076E9}" destId="{4F0845B0-EA2A-0C48-B935-E0ABBFA53C6B}" srcOrd="2" destOrd="0" presId="urn:microsoft.com/office/officeart/2009/3/layout/StepUpProcess"/>
    <dgm:cxn modelId="{CE74602B-D2CD-2F4F-AC97-585590EE7140}" type="presParOf" srcId="{83591DBB-6A8E-4F72-8A88-D3AC60292243}" destId="{B597C897-B8AE-234D-BEC6-7FFDDB6E99EC}" srcOrd="3" destOrd="0" presId="urn:microsoft.com/office/officeart/2009/3/layout/StepUpProcess"/>
    <dgm:cxn modelId="{80D6EA9D-5547-BA4A-AB47-A293BA7876A2}" type="presParOf" srcId="{B597C897-B8AE-234D-BEC6-7FFDDB6E99EC}" destId="{35A68246-D3F6-5C4E-A171-70865084635E}" srcOrd="0" destOrd="0" presId="urn:microsoft.com/office/officeart/2009/3/layout/StepUpProcess"/>
    <dgm:cxn modelId="{45B7CCB9-5D07-5643-A253-A2C16B08FBB7}" type="presParOf" srcId="{83591DBB-6A8E-4F72-8A88-D3AC60292243}" destId="{FC9BFF0D-18FE-47E9-9CC5-1D05D46D0E79}" srcOrd="4" destOrd="0" presId="urn:microsoft.com/office/officeart/2009/3/layout/StepUpProcess"/>
    <dgm:cxn modelId="{36DA49FB-3EE0-5147-9197-A7D9932E911E}" type="presParOf" srcId="{FC9BFF0D-18FE-47E9-9CC5-1D05D46D0E79}" destId="{26448352-EB38-419F-AF6A-1664435052A5}" srcOrd="0" destOrd="0" presId="urn:microsoft.com/office/officeart/2009/3/layout/StepUpProcess"/>
    <dgm:cxn modelId="{A2571A3B-B8AE-1642-970F-58D8EC6E44A5}" type="presParOf" srcId="{FC9BFF0D-18FE-47E9-9CC5-1D05D46D0E79}" destId="{4747EE42-1AD6-4342-9465-31C5814C27BC}" srcOrd="1" destOrd="0" presId="urn:microsoft.com/office/officeart/2009/3/layout/StepUpProcess"/>
    <dgm:cxn modelId="{C39A39CC-3BDB-8C41-ABAD-95B1CF4ED052}" type="presParOf" srcId="{FC9BFF0D-18FE-47E9-9CC5-1D05D46D0E79}" destId="{06ACD5CC-4D87-411D-8F63-A6D51E5DB46D}" srcOrd="2" destOrd="0" presId="urn:microsoft.com/office/officeart/2009/3/layout/StepUpProcess"/>
    <dgm:cxn modelId="{8C80D75C-D505-0449-BC67-5A2D1DAE20A1}" type="presParOf" srcId="{83591DBB-6A8E-4F72-8A88-D3AC60292243}" destId="{B68A7D7D-A728-4385-AF44-A95B20884C00}" srcOrd="5" destOrd="0" presId="urn:microsoft.com/office/officeart/2009/3/layout/StepUpProcess"/>
    <dgm:cxn modelId="{8BDEB275-4F12-774E-AD7B-A28DFD3AFFE0}" type="presParOf" srcId="{B68A7D7D-A728-4385-AF44-A95B20884C00}" destId="{6B77E367-2A33-420C-8492-BE6A45306387}" srcOrd="0" destOrd="0" presId="urn:microsoft.com/office/officeart/2009/3/layout/StepUpProcess"/>
    <dgm:cxn modelId="{4819387D-4D28-6548-9575-666EFBEA931C}" type="presParOf" srcId="{83591DBB-6A8E-4F72-8A88-D3AC60292243}" destId="{A496D086-1BF9-45D8-BFCB-3DD3CE602A47}" srcOrd="6" destOrd="0" presId="urn:microsoft.com/office/officeart/2009/3/layout/StepUpProcess"/>
    <dgm:cxn modelId="{B2F83D44-C0D9-1440-93F3-E56A266BF341}" type="presParOf" srcId="{A496D086-1BF9-45D8-BFCB-3DD3CE602A47}" destId="{5AFCE4F6-187D-4BE3-8097-38EB4D0D36C1}" srcOrd="0" destOrd="0" presId="urn:microsoft.com/office/officeart/2009/3/layout/StepUpProcess"/>
    <dgm:cxn modelId="{D51EA0E9-2B75-D743-A5F5-4E97398DB8B2}" type="presParOf" srcId="{A496D086-1BF9-45D8-BFCB-3DD3CE602A47}" destId="{F6F8B18F-5956-4100-BCAF-AB99D9017BE4}"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671980-4375-4EB3-B45C-376DAF5F60BE}">
      <dsp:nvSpPr>
        <dsp:cNvPr id="0" name=""/>
        <dsp:cNvSpPr/>
      </dsp:nvSpPr>
      <dsp:spPr>
        <a:xfrm rot="5400000">
          <a:off x="374362" y="1725525"/>
          <a:ext cx="1107224" cy="184239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4DD048-1A76-4BD3-A0BD-B373AF915DFF}">
      <dsp:nvSpPr>
        <dsp:cNvPr id="0" name=""/>
        <dsp:cNvSpPr/>
      </dsp:nvSpPr>
      <dsp:spPr>
        <a:xfrm>
          <a:off x="189538" y="2276005"/>
          <a:ext cx="1663326" cy="145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ZW" sz="3200" b="1" kern="1200" baseline="0" dirty="0" smtClean="0"/>
            <a:t>Being Aware</a:t>
          </a:r>
          <a:endParaRPr lang="en-US" sz="3200" kern="1200" dirty="0"/>
        </a:p>
      </dsp:txBody>
      <dsp:txXfrm>
        <a:off x="189538" y="2276005"/>
        <a:ext cx="1663326" cy="1458003"/>
      </dsp:txXfrm>
    </dsp:sp>
    <dsp:sp modelId="{7EAB5C28-B5F6-47AC-AF0E-8F00EFD4F530}">
      <dsp:nvSpPr>
        <dsp:cNvPr id="0" name=""/>
        <dsp:cNvSpPr/>
      </dsp:nvSpPr>
      <dsp:spPr>
        <a:xfrm>
          <a:off x="1539030" y="1589885"/>
          <a:ext cx="313835" cy="313835"/>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04FA43-6F85-9B43-8F4B-F239905046C0}">
      <dsp:nvSpPr>
        <dsp:cNvPr id="0" name=""/>
        <dsp:cNvSpPr/>
      </dsp:nvSpPr>
      <dsp:spPr>
        <a:xfrm rot="5400000">
          <a:off x="2410598" y="1221656"/>
          <a:ext cx="1107224" cy="184239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E7049A-8770-4E4E-A9C6-4C5DD14528FF}">
      <dsp:nvSpPr>
        <dsp:cNvPr id="0" name=""/>
        <dsp:cNvSpPr/>
      </dsp:nvSpPr>
      <dsp:spPr>
        <a:xfrm>
          <a:off x="2225775" y="1772136"/>
          <a:ext cx="1663326" cy="145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rtl="0">
            <a:lnSpc>
              <a:spcPct val="90000"/>
            </a:lnSpc>
            <a:spcBef>
              <a:spcPct val="0"/>
            </a:spcBef>
            <a:spcAft>
              <a:spcPct val="35000"/>
            </a:spcAft>
          </a:pPr>
          <a:r>
            <a:rPr lang="en-ZW" sz="3600" b="1" kern="1200" baseline="0" dirty="0" smtClean="0"/>
            <a:t> </a:t>
          </a:r>
          <a:r>
            <a:rPr lang="en-ZW" sz="2800" b="1" kern="1200" baseline="0" dirty="0" smtClean="0"/>
            <a:t>Being Curious</a:t>
          </a:r>
          <a:endParaRPr lang="en-US" sz="2800" kern="1200" dirty="0"/>
        </a:p>
      </dsp:txBody>
      <dsp:txXfrm>
        <a:off x="2225775" y="1772136"/>
        <a:ext cx="1663326" cy="1458003"/>
      </dsp:txXfrm>
    </dsp:sp>
    <dsp:sp modelId="{4F0845B0-EA2A-0C48-B935-E0ABBFA53C6B}">
      <dsp:nvSpPr>
        <dsp:cNvPr id="0" name=""/>
        <dsp:cNvSpPr/>
      </dsp:nvSpPr>
      <dsp:spPr>
        <a:xfrm>
          <a:off x="3575266" y="1086017"/>
          <a:ext cx="313835" cy="313835"/>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448352-EB38-419F-AF6A-1664435052A5}">
      <dsp:nvSpPr>
        <dsp:cNvPr id="0" name=""/>
        <dsp:cNvSpPr/>
      </dsp:nvSpPr>
      <dsp:spPr>
        <a:xfrm rot="5400000">
          <a:off x="4549697" y="344278"/>
          <a:ext cx="1047290" cy="2179390"/>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47EE42-1AD6-4342-9465-31C5814C27BC}">
      <dsp:nvSpPr>
        <dsp:cNvPr id="0" name=""/>
        <dsp:cNvSpPr/>
      </dsp:nvSpPr>
      <dsp:spPr>
        <a:xfrm>
          <a:off x="4214683" y="837004"/>
          <a:ext cx="2094976" cy="18892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ZW" sz="3200" b="1" kern="1200" baseline="0" dirty="0" smtClean="0"/>
            <a:t>Learning</a:t>
          </a:r>
          <a:endParaRPr lang="en-US" sz="3200" kern="1200" dirty="0"/>
        </a:p>
      </dsp:txBody>
      <dsp:txXfrm>
        <a:off x="4214683" y="837004"/>
        <a:ext cx="2094976" cy="1889266"/>
      </dsp:txXfrm>
    </dsp:sp>
    <dsp:sp modelId="{06ACD5CC-4D87-411D-8F63-A6D51E5DB46D}">
      <dsp:nvSpPr>
        <dsp:cNvPr id="0" name=""/>
        <dsp:cNvSpPr/>
      </dsp:nvSpPr>
      <dsp:spPr>
        <a:xfrm>
          <a:off x="5780000" y="366516"/>
          <a:ext cx="313835" cy="313835"/>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FCE4F6-187D-4BE3-8097-38EB4D0D36C1}">
      <dsp:nvSpPr>
        <dsp:cNvPr id="0" name=""/>
        <dsp:cNvSpPr/>
      </dsp:nvSpPr>
      <dsp:spPr>
        <a:xfrm rot="5400000">
          <a:off x="6616182" y="-87734"/>
          <a:ext cx="1107224" cy="1842397"/>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F8B18F-5956-4100-BCAF-AB99D9017BE4}">
      <dsp:nvSpPr>
        <dsp:cNvPr id="0" name=""/>
        <dsp:cNvSpPr/>
      </dsp:nvSpPr>
      <dsp:spPr>
        <a:xfrm>
          <a:off x="6115486" y="376723"/>
          <a:ext cx="2443643" cy="1630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ZW" sz="3200" b="1" kern="1200" baseline="0" dirty="0" smtClean="0"/>
            <a:t>Engaged</a:t>
          </a:r>
          <a:endParaRPr lang="en-US" sz="3200" kern="1200" dirty="0"/>
        </a:p>
      </dsp:txBody>
      <dsp:txXfrm>
        <a:off x="6115486" y="376723"/>
        <a:ext cx="2443643" cy="1630047"/>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22DB3A5-CF83-9549-96BE-A5E27115B9C4}" type="datetimeFigureOut">
              <a:rPr lang="en-US" smtClean="0"/>
              <a:t>7/11/17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61A5BD-940B-D34A-8B88-804D8C3FD5FD}" type="slidenum">
              <a:rPr lang="en-US" smtClean="0"/>
              <a:t>‹#›</a:t>
            </a:fld>
            <a:endParaRPr lang="en-US"/>
          </a:p>
        </p:txBody>
      </p:sp>
    </p:spTree>
    <p:extLst>
      <p:ext uri="{BB962C8B-B14F-4D97-AF65-F5344CB8AC3E}">
        <p14:creationId xmlns:p14="http://schemas.microsoft.com/office/powerpoint/2010/main" val="2116164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DB2B4D-8DD1-B944-9753-1423E4D3610E}" type="datetimeFigureOut">
              <a:rPr lang="en-US" smtClean="0"/>
              <a:t>7/11/17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7C8547-463B-0643-A4FB-5F479F8D0D21}" type="slidenum">
              <a:rPr lang="en-US" smtClean="0"/>
              <a:t>‹#›</a:t>
            </a:fld>
            <a:endParaRPr lang="en-US"/>
          </a:p>
        </p:txBody>
      </p:sp>
    </p:spTree>
    <p:extLst>
      <p:ext uri="{BB962C8B-B14F-4D97-AF65-F5344CB8AC3E}">
        <p14:creationId xmlns:p14="http://schemas.microsoft.com/office/powerpoint/2010/main" val="37315889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7C8547-463B-0643-A4FB-5F479F8D0D21}" type="slidenum">
              <a:rPr lang="en-US" smtClean="0"/>
              <a:t>1</a:t>
            </a:fld>
            <a:endParaRPr lang="en-US"/>
          </a:p>
        </p:txBody>
      </p:sp>
    </p:spTree>
    <p:extLst>
      <p:ext uri="{BB962C8B-B14F-4D97-AF65-F5344CB8AC3E}">
        <p14:creationId xmlns:p14="http://schemas.microsoft.com/office/powerpoint/2010/main" val="2484659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W" dirty="0" smtClean="0"/>
              <a:t>Through out the day you will be experiencing</a:t>
            </a:r>
            <a:r>
              <a:rPr lang="en-ZW" baseline="0" dirty="0" smtClean="0"/>
              <a:t> each one of these stages.  These do not act in isolation.  You will see that these are not experienced in isolation but at times they can be integrated, overlapped or one stage serves as a precursor to another stage.  Be aware that all 4 stages are needed, but to be engaged is the ultimate goal.  </a:t>
            </a:r>
          </a:p>
          <a:p>
            <a:r>
              <a:rPr lang="en-ZW" baseline="0" dirty="0" smtClean="0"/>
              <a:t>So how do you become culturally responsive?</a:t>
            </a:r>
          </a:p>
          <a:p>
            <a:pPr marL="171450" indent="-171450">
              <a:buFont typeface="Arial" panose="020B0604020202020204" pitchFamily="34" charset="0"/>
              <a:buChar char="•"/>
            </a:pPr>
            <a:r>
              <a:rPr lang="en-ZW" baseline="0" dirty="0" smtClean="0"/>
              <a:t>Develop cultural self-awareness/examine your own teaching for cultural bias</a:t>
            </a:r>
          </a:p>
          <a:p>
            <a:pPr marL="171450" indent="-171450">
              <a:buFont typeface="Arial" panose="020B0604020202020204" pitchFamily="34" charset="0"/>
              <a:buChar char="•"/>
            </a:pPr>
            <a:r>
              <a:rPr lang="en-ZW" baseline="0" dirty="0" smtClean="0"/>
              <a:t>Appreciate the value of diverse views/build on student’s on cultural strengths</a:t>
            </a:r>
          </a:p>
          <a:p>
            <a:pPr marL="171450" indent="-171450">
              <a:buFont typeface="Arial" panose="020B0604020202020204" pitchFamily="34" charset="0"/>
              <a:buChar char="•"/>
            </a:pPr>
            <a:r>
              <a:rPr lang="en-ZW" baseline="0" dirty="0" smtClean="0"/>
              <a:t>Avoid imposing your own values on others</a:t>
            </a:r>
          </a:p>
          <a:p>
            <a:pPr marL="171450" indent="-171450">
              <a:buFont typeface="Arial" panose="020B0604020202020204" pitchFamily="34" charset="0"/>
              <a:buChar char="•"/>
            </a:pPr>
            <a:endParaRPr lang="en-ZW" baseline="0" dirty="0" smtClean="0"/>
          </a:p>
          <a:p>
            <a:pPr marL="0" indent="0">
              <a:buFont typeface="Arial" panose="020B0604020202020204" pitchFamily="34" charset="0"/>
              <a:buNone/>
            </a:pPr>
            <a:r>
              <a:rPr lang="en-ZW" baseline="0" dirty="0" smtClean="0"/>
              <a:t>Hand out – Culturally </a:t>
            </a:r>
            <a:r>
              <a:rPr lang="en-ZW" baseline="0" dirty="0" err="1" smtClean="0"/>
              <a:t>Reponsive</a:t>
            </a:r>
            <a:r>
              <a:rPr lang="en-ZW" baseline="0" dirty="0" smtClean="0"/>
              <a:t> stages with activity.</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DF7F1863-8423-8E48-8D02-88636C918AC7}" type="datetime1">
              <a:rPr lang="en-US" smtClean="0"/>
              <a:pPr/>
              <a:t>7/11/17</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3F7242FB-F25E-544B-B72F-E0B5A499AB48}" type="slidenum">
              <a:rPr lang="en-US" smtClean="0"/>
              <a:pPr/>
              <a:t>8</a:t>
            </a:fld>
            <a:endParaRPr lang="en-US"/>
          </a:p>
        </p:txBody>
      </p:sp>
    </p:spTree>
    <p:extLst>
      <p:ext uri="{BB962C8B-B14F-4D97-AF65-F5344CB8AC3E}">
        <p14:creationId xmlns:p14="http://schemas.microsoft.com/office/powerpoint/2010/main" val="613689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1EAEE"/>
                </a:solidFill>
              </a:defRPr>
            </a:lvl1pPr>
          </a:lstStyle>
          <a:p>
            <a:pPr>
              <a:defRPr/>
            </a:pPr>
            <a:fld id="{74F40B8B-B083-E54E-B539-E898071DECFE}" type="datetime1">
              <a:rPr lang="en-US"/>
              <a:pPr>
                <a:defRPr/>
              </a:pPr>
              <a:t>7/11/17</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1EAEE"/>
                </a:solidFill>
              </a:defRPr>
            </a:lvl1pPr>
          </a:lstStyle>
          <a:p>
            <a:pPr>
              <a:defRPr/>
            </a:pPr>
            <a:fld id="{F6C4E7F7-E93B-E54D-8E96-4D648A4EAC9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1731B15-D3DA-9A4D-87DF-F2DAE154FA94}" type="datetime1">
              <a:rPr lang="en-US"/>
              <a:pPr>
                <a:defRPr/>
              </a:pPr>
              <a:t>7/11/17</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942C36B-B868-5144-8C26-9D13CA0A0A2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5626445-8D96-1E4E-A7A0-F85FC027FC58}" type="datetime1">
              <a:rPr lang="en-US"/>
              <a:pPr>
                <a:defRPr/>
              </a:pPr>
              <a:t>7/11/17</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AA675D2-ACDD-0F47-A355-9897458F9E7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3C7DB277-C380-924E-A8A1-6701C1633EC9}" type="datetime1">
              <a:rPr lang="en-US"/>
              <a:pPr>
                <a:defRPr/>
              </a:pPr>
              <a:t>7/11/17</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ABDFE4C-B277-D544-879E-22AC7D851C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1EAEE"/>
                </a:solidFill>
              </a:defRPr>
            </a:lvl1pPr>
          </a:lstStyle>
          <a:p>
            <a:pPr>
              <a:defRPr/>
            </a:pPr>
            <a:fld id="{23640BDA-3CE5-8742-B285-9C3458C780B5}" type="datetime1">
              <a:rPr lang="en-US"/>
              <a:pPr>
                <a:defRPr/>
              </a:pPr>
              <a:t>7/11/17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1EAEE"/>
                </a:solidFill>
              </a:defRPr>
            </a:lvl1pPr>
          </a:lstStyle>
          <a:p>
            <a:pPr>
              <a:defRPr/>
            </a:pPr>
            <a:fld id="{975FB8C3-D876-2C4A-98A2-4DE8D295935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4BE96F4-C4B4-5F4E-82E4-C8F8D606FF56}" type="datetime1">
              <a:rPr lang="en-US"/>
              <a:pPr>
                <a:defRPr/>
              </a:pPr>
              <a:t>7/11/17</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459AE3F-E7FD-7F4A-BA39-AB2E2713A68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C1D576BD-D967-964C-AFB4-46BDCB02ED1F}" type="datetime1">
              <a:rPr lang="en-US"/>
              <a:pPr>
                <a:defRPr/>
              </a:pPr>
              <a:t>7/11/17</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8F5595F0-B3A8-874D-A48F-407836C66BD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BE026211-655B-DA42-9C8E-29027E551D6C}" type="datetime1">
              <a:rPr lang="en-US"/>
              <a:pPr>
                <a:defRPr/>
              </a:pPr>
              <a:t>7/11/17</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4879C462-AEC7-5142-8844-5485052CBA8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8B19B58B-DA9A-7840-BF23-8BE7B48E08E3}" type="datetime1">
              <a:rPr lang="en-US"/>
              <a:pPr>
                <a:defRPr/>
              </a:pPr>
              <a:t>7/11/17</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63C18698-1B8B-D241-B4F5-BA0BA380D77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5473B9C-CBC6-704E-A883-82C77FE1AFF5}" type="datetime1">
              <a:rPr lang="en-US"/>
              <a:pPr>
                <a:defRPr/>
              </a:pPr>
              <a:t>7/11/17</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D5450DA-9EBA-374B-A583-526E7D1467B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9" name="Date Placeholder 4"/>
          <p:cNvSpPr>
            <a:spLocks noGrp="1"/>
          </p:cNvSpPr>
          <p:nvPr>
            <p:ph type="dt" sz="half" idx="10"/>
          </p:nvPr>
        </p:nvSpPr>
        <p:spPr/>
        <p:txBody>
          <a:bodyPr/>
          <a:lstStyle>
            <a:lvl1pPr>
              <a:defRPr/>
            </a:lvl1pPr>
          </a:lstStyle>
          <a:p>
            <a:pPr>
              <a:defRPr/>
            </a:pPr>
            <a:fld id="{3BD7DF75-49CA-0E46-BA96-C9DE247D5A8D}" type="datetime1">
              <a:rPr lang="en-US"/>
              <a:pPr>
                <a:defRPr/>
              </a:pPr>
              <a:t>7/11/17</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10FE8D4E-12E1-004F-9630-4AD2E0FB7E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eg"/><Relationship Id="rId1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endParaRPr lang="en-US"/>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wrap="square" lIns="0" tIns="0" rIns="0" bIns="0" numCol="1" anchor="b" anchorCtr="0" compatLnSpc="1">
            <a:prstTxWarp prst="textNoShape">
              <a:avLst/>
            </a:prstTxWarp>
          </a:bodyPr>
          <a:lstStyle>
            <a:lvl1pPr>
              <a:defRPr sz="1200">
                <a:solidFill>
                  <a:srgbClr val="045C75"/>
                </a:solidFill>
                <a:latin typeface="Constantia" pitchFamily="-1" charset="0"/>
              </a:defRPr>
            </a:lvl1pPr>
          </a:lstStyle>
          <a:p>
            <a:pPr>
              <a:defRPr/>
            </a:pPr>
            <a:fld id="{717E206B-BA9D-8047-B12D-29883AA7A1BD}" type="datetime1">
              <a:rPr lang="en-US"/>
              <a:pPr>
                <a:defRPr/>
              </a:pPr>
              <a:t>7/11/17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ea typeface="+mn-ea"/>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a:defRPr sz="1200">
                <a:solidFill>
                  <a:srgbClr val="045C75"/>
                </a:solidFill>
                <a:latin typeface="Constantia" pitchFamily="-1" charset="0"/>
              </a:defRPr>
            </a:lvl1pPr>
          </a:lstStyle>
          <a:p>
            <a:pPr>
              <a:defRPr/>
            </a:pPr>
            <a:fld id="{0D44CF2A-F43A-FE4B-9B5A-D57D4EA36690}"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grpSp>
      <p:pic>
        <p:nvPicPr>
          <p:cNvPr id="1034" name="Picture 13" descr="CWLP logo.jpg"/>
          <p:cNvPicPr>
            <a:picLocks noChangeAspect="1"/>
          </p:cNvPicPr>
          <p:nvPr/>
        </p:nvPicPr>
        <p:blipFill>
          <a:blip r:embed="rId13"/>
          <a:srcRect/>
          <a:stretch>
            <a:fillRect/>
          </a:stretch>
        </p:blipFill>
        <p:spPr bwMode="auto">
          <a:xfrm>
            <a:off x="304800" y="5829300"/>
            <a:ext cx="657225" cy="798513"/>
          </a:xfrm>
          <a:prstGeom prst="rect">
            <a:avLst/>
          </a:prstGeom>
          <a:noFill/>
          <a:ln w="9525">
            <a:noFill/>
            <a:miter lim="800000"/>
            <a:headEnd/>
            <a:tailEnd/>
          </a:ln>
        </p:spPr>
      </p:pic>
      <p:pic>
        <p:nvPicPr>
          <p:cNvPr id="1035" name="Picture 14" descr="STARTALK_LOGO_RGB.png"/>
          <p:cNvPicPr>
            <a:picLocks noChangeAspect="1"/>
          </p:cNvPicPr>
          <p:nvPr/>
        </p:nvPicPr>
        <p:blipFill>
          <a:blip r:embed="rId14"/>
          <a:srcRect/>
          <a:stretch>
            <a:fillRect/>
          </a:stretch>
        </p:blipFill>
        <p:spPr bwMode="auto">
          <a:xfrm>
            <a:off x="7004050" y="6061075"/>
            <a:ext cx="1806575" cy="5603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1" r:id="rId1"/>
    <p:sldLayoutId id="2147483773" r:id="rId2"/>
    <p:sldLayoutId id="2147483782" r:id="rId3"/>
    <p:sldLayoutId id="2147483774" r:id="rId4"/>
    <p:sldLayoutId id="2147483775" r:id="rId5"/>
    <p:sldLayoutId id="2147483776" r:id="rId6"/>
    <p:sldLayoutId id="2147483777" r:id="rId7"/>
    <p:sldLayoutId id="2147483778" r:id="rId8"/>
    <p:sldLayoutId id="2147483783" r:id="rId9"/>
    <p:sldLayoutId id="2147483779" r:id="rId10"/>
    <p:sldLayoutId id="2147483780" r:id="rId11"/>
  </p:sldLayoutIdLst>
  <p:txStyles>
    <p:titleStyle>
      <a:lvl1pPr algn="l" rtl="0" eaLnBrk="1" fontAlgn="base" hangingPunct="1">
        <a:spcBef>
          <a:spcPct val="0"/>
        </a:spcBef>
        <a:spcAft>
          <a:spcPct val="0"/>
        </a:spcAft>
        <a:defRPr sz="5000" kern="1200">
          <a:solidFill>
            <a:schemeClr val="tx2"/>
          </a:solidFill>
          <a:latin typeface="+mj-lt"/>
          <a:ea typeface="ＭＳ Ｐゴシック" pitchFamily="-1" charset="-128"/>
          <a:cs typeface="ＭＳ Ｐゴシック" pitchFamily="-1" charset="-128"/>
        </a:defRPr>
      </a:lvl1pPr>
      <a:lvl2pPr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2pPr>
      <a:lvl3pPr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3pPr>
      <a:lvl4pPr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4pPr>
      <a:lvl5pPr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5pPr>
      <a:lvl6pPr marL="457200"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6pPr>
      <a:lvl7pPr marL="914400"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7pPr>
      <a:lvl8pPr marL="1371600"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8pPr>
      <a:lvl9pPr marL="1828800" algn="l" rtl="0" eaLnBrk="1" fontAlgn="base" hangingPunct="1">
        <a:spcBef>
          <a:spcPct val="0"/>
        </a:spcBef>
        <a:spcAft>
          <a:spcPct val="0"/>
        </a:spcAft>
        <a:defRPr sz="5000">
          <a:solidFill>
            <a:schemeClr val="tx2"/>
          </a:solidFill>
          <a:latin typeface="Calibri" pitchFamily="-1" charset="0"/>
          <a:ea typeface="ＭＳ Ｐゴシック" pitchFamily="-1" charset="-128"/>
          <a:cs typeface="ＭＳ Ｐゴシック" pitchFamily="-1" charset="-128"/>
        </a:defRPr>
      </a:lvl9pPr>
    </p:titleStyle>
    <p:bodyStyle>
      <a:lvl1pPr marL="273050" indent="-273050" algn="l" rtl="0" eaLnBrk="1" fontAlgn="base" hangingPunct="1">
        <a:spcBef>
          <a:spcPct val="20000"/>
        </a:spcBef>
        <a:spcAft>
          <a:spcPct val="0"/>
        </a:spcAft>
        <a:buClr>
          <a:srgbClr val="52A6F3"/>
        </a:buClr>
        <a:buSzPct val="95000"/>
        <a:buFont typeface="Wingdings 2" pitchFamily="-1" charset="2"/>
        <a:buChar char=""/>
        <a:defRPr sz="2600" kern="1200">
          <a:solidFill>
            <a:schemeClr val="tx1"/>
          </a:solidFill>
          <a:latin typeface="+mn-lt"/>
          <a:ea typeface="ＭＳ Ｐゴシック" pitchFamily="-1" charset="-128"/>
          <a:cs typeface="ＭＳ Ｐゴシック" pitchFamily="-1" charset="-128"/>
        </a:defRPr>
      </a:lvl1pPr>
      <a:lvl2pPr marL="639763" indent="-246063" algn="l" rtl="0" eaLnBrk="1" fontAlgn="base" hangingPunct="1">
        <a:spcBef>
          <a:spcPct val="20000"/>
        </a:spcBef>
        <a:spcAft>
          <a:spcPct val="0"/>
        </a:spcAft>
        <a:buClr>
          <a:schemeClr val="accent1"/>
        </a:buClr>
        <a:buSzPct val="85000"/>
        <a:buFont typeface="Wingdings 2" pitchFamily="-1" charset="2"/>
        <a:buChar char=""/>
        <a:defRPr sz="2400" kern="1200">
          <a:solidFill>
            <a:schemeClr val="tx1"/>
          </a:solidFill>
          <a:latin typeface="+mn-lt"/>
          <a:ea typeface="ＭＳ Ｐゴシック" pitchFamily="-1" charset="-128"/>
          <a:cs typeface="+mn-cs"/>
        </a:defRPr>
      </a:lvl2pPr>
      <a:lvl3pPr marL="914400" indent="-246063" algn="l" rtl="0" eaLnBrk="1" fontAlgn="base" hangingPunct="1">
        <a:spcBef>
          <a:spcPct val="20000"/>
        </a:spcBef>
        <a:spcAft>
          <a:spcPct val="0"/>
        </a:spcAft>
        <a:buClr>
          <a:schemeClr val="accent2"/>
        </a:buClr>
        <a:buSzPct val="70000"/>
        <a:buFont typeface="Wingdings 2" pitchFamily="-1" charset="2"/>
        <a:buChar char=""/>
        <a:defRPr sz="2100" kern="1200">
          <a:solidFill>
            <a:schemeClr val="tx1"/>
          </a:solidFill>
          <a:latin typeface="+mn-lt"/>
          <a:ea typeface="ＭＳ Ｐゴシック" pitchFamily="-1" charset="-128"/>
          <a:cs typeface="+mn-cs"/>
        </a:defRPr>
      </a:lvl3pPr>
      <a:lvl4pPr marL="1187450" indent="-209550" algn="l" rtl="0" eaLnBrk="1" fontAlgn="base" hangingPunct="1">
        <a:spcBef>
          <a:spcPct val="20000"/>
        </a:spcBef>
        <a:spcAft>
          <a:spcPct val="0"/>
        </a:spcAft>
        <a:buClr>
          <a:srgbClr val="0BD0D9"/>
        </a:buClr>
        <a:buSzPct val="65000"/>
        <a:buFont typeface="Wingdings 2" pitchFamily="-1" charset="2"/>
        <a:buChar char=""/>
        <a:defRPr sz="2000" kern="1200">
          <a:solidFill>
            <a:schemeClr val="tx1"/>
          </a:solidFill>
          <a:latin typeface="+mn-lt"/>
          <a:ea typeface="ＭＳ Ｐゴシック" pitchFamily="-1" charset="-128"/>
          <a:cs typeface="+mn-cs"/>
        </a:defRPr>
      </a:lvl4pPr>
      <a:lvl5pPr marL="1462088" indent="-209550" algn="l" rtl="0" eaLnBrk="1" fontAlgn="base" hangingPunct="1">
        <a:spcBef>
          <a:spcPct val="20000"/>
        </a:spcBef>
        <a:spcAft>
          <a:spcPct val="0"/>
        </a:spcAft>
        <a:buClr>
          <a:srgbClr val="10CF9B"/>
        </a:buClr>
        <a:buSzPct val="65000"/>
        <a:buFont typeface="Wingdings 2" pitchFamily="-1" charset="2"/>
        <a:buChar char=""/>
        <a:defRPr sz="2000" kern="1200">
          <a:solidFill>
            <a:schemeClr val="tx1"/>
          </a:solidFill>
          <a:latin typeface="+mn-lt"/>
          <a:ea typeface="ＭＳ Ｐゴシック" pitchFamily="-1" charset="-128"/>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quityallianceatasu.org/sites/default/files/Website_files/CulturallyResponsiveTeaching-Matters.pdf" TargetMode="External"/><Relationship Id="rId3" Type="http://schemas.openxmlformats.org/officeDocument/2006/relationships/hyperlink" Target="http://www.equityallianceatasu.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inyurl.com/ya2buvk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456908"/>
            <a:ext cx="9144000" cy="957777"/>
          </a:xfrm>
          <a:extLst/>
        </p:spPr>
        <p:txBody>
          <a:bodyPr>
            <a:normAutofit fontScale="90000"/>
          </a:bodyPr>
          <a:lstStyle/>
          <a:p>
            <a:pPr algn="ctr" eaLnBrk="1" fontAlgn="auto" hangingPunct="1">
              <a:spcAft>
                <a:spcPts val="0"/>
              </a:spcAft>
              <a:defRPr/>
            </a:pPr>
            <a:r>
              <a:rPr lang="en-US" sz="4900" dirty="0" smtClean="0"/>
              <a:t>Culturally Responsive </a:t>
            </a:r>
            <a:br>
              <a:rPr lang="en-US" sz="4900" dirty="0" smtClean="0"/>
            </a:br>
            <a:r>
              <a:rPr lang="en-US" sz="4900" dirty="0" smtClean="0"/>
              <a:t>Leadership Matters:</a:t>
            </a:r>
            <a:br>
              <a:rPr lang="en-US" sz="4900" dirty="0" smtClean="0"/>
            </a:br>
            <a:r>
              <a:rPr lang="en-US" sz="4400" dirty="0" smtClean="0"/>
              <a:t> </a:t>
            </a:r>
            <a:br>
              <a:rPr lang="en-US" sz="4400" dirty="0" smtClean="0"/>
            </a:br>
            <a:r>
              <a:rPr lang="en-US" sz="3200" dirty="0" smtClean="0">
                <a:solidFill>
                  <a:schemeClr val="tx1"/>
                </a:solidFill>
              </a:rPr>
              <a:t>How do we create equitable learning environments?</a:t>
            </a:r>
            <a:endParaRPr lang="en-US" sz="3200" dirty="0">
              <a:solidFill>
                <a:schemeClr val="tx1"/>
              </a:solidFill>
            </a:endParaRPr>
          </a:p>
        </p:txBody>
      </p:sp>
      <p:sp>
        <p:nvSpPr>
          <p:cNvPr id="13315" name="Subtitle 2"/>
          <p:cNvSpPr>
            <a:spLocks noGrp="1"/>
          </p:cNvSpPr>
          <p:nvPr>
            <p:ph type="subTitle" idx="1"/>
          </p:nvPr>
        </p:nvSpPr>
        <p:spPr>
          <a:xfrm>
            <a:off x="533400" y="5038743"/>
            <a:ext cx="7854950" cy="790557"/>
          </a:xfrm>
        </p:spPr>
        <p:txBody>
          <a:bodyPr/>
          <a:lstStyle/>
          <a:p>
            <a:pPr marR="0" algn="l" eaLnBrk="1" hangingPunct="1"/>
            <a:r>
              <a:rPr lang="en-US" sz="2400" dirty="0" smtClean="0"/>
              <a:t>Toni Theisen 2017</a:t>
            </a:r>
          </a:p>
        </p:txBody>
      </p:sp>
      <p:pic>
        <p:nvPicPr>
          <p:cNvPr id="13316" name="Picture 3" descr="CWLP logo.jpg"/>
          <p:cNvPicPr>
            <a:picLocks noChangeAspect="1"/>
          </p:cNvPicPr>
          <p:nvPr/>
        </p:nvPicPr>
        <p:blipFill>
          <a:blip r:embed="rId3"/>
          <a:srcRect/>
          <a:stretch>
            <a:fillRect/>
          </a:stretch>
        </p:blipFill>
        <p:spPr bwMode="auto">
          <a:xfrm>
            <a:off x="304800" y="5829300"/>
            <a:ext cx="657225" cy="798513"/>
          </a:xfrm>
          <a:prstGeom prst="rect">
            <a:avLst/>
          </a:prstGeom>
          <a:noFill/>
          <a:ln w="9525">
            <a:noFill/>
            <a:miter lim="800000"/>
            <a:headEnd/>
            <a:tailEnd/>
          </a:ln>
        </p:spPr>
      </p:pic>
      <p:pic>
        <p:nvPicPr>
          <p:cNvPr id="13317" name="Picture 4" descr="STARTALK_LOGO_RGB.png"/>
          <p:cNvPicPr>
            <a:picLocks noChangeAspect="1"/>
          </p:cNvPicPr>
          <p:nvPr/>
        </p:nvPicPr>
        <p:blipFill>
          <a:blip r:embed="rId4"/>
          <a:srcRect/>
          <a:stretch>
            <a:fillRect/>
          </a:stretch>
        </p:blipFill>
        <p:spPr bwMode="auto">
          <a:xfrm>
            <a:off x="7004050" y="6061075"/>
            <a:ext cx="1806575" cy="5603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9732"/>
            <a:ext cx="8229600" cy="626535"/>
          </a:xfrm>
        </p:spPr>
        <p:txBody>
          <a:bodyPr/>
          <a:lstStyle/>
          <a:p>
            <a:pPr algn="ctr"/>
            <a:r>
              <a:rPr lang="en-ZW" sz="3200" b="1" dirty="0"/>
              <a:t>4 Stages of Becoming </a:t>
            </a:r>
            <a:r>
              <a:rPr lang="en-ZW" sz="3200" b="1" dirty="0" smtClean="0"/>
              <a:t>Culturally </a:t>
            </a:r>
            <a:r>
              <a:rPr lang="en-ZW" sz="3200" b="1" dirty="0"/>
              <a:t>Responsive</a:t>
            </a:r>
            <a:endParaRPr lang="en-US" sz="3200" dirty="0"/>
          </a:p>
        </p:txBody>
      </p:sp>
      <p:pic>
        <p:nvPicPr>
          <p:cNvPr id="5" name="Content Placeholder 4" descr="Screen Shot 2017-07-11 at 10.32.09 AM.png"/>
          <p:cNvPicPr>
            <a:picLocks noGrp="1" noChangeAspect="1"/>
          </p:cNvPicPr>
          <p:nvPr>
            <p:ph idx="1"/>
          </p:nvPr>
        </p:nvPicPr>
        <p:blipFill>
          <a:blip r:embed="rId2">
            <a:extLst>
              <a:ext uri="{28A0092B-C50C-407E-A947-70E740481C1C}">
                <a14:useLocalDpi xmlns:a14="http://schemas.microsoft.com/office/drawing/2010/main" val="0"/>
              </a:ext>
            </a:extLst>
          </a:blip>
          <a:srcRect l="-11975" r="-11975"/>
          <a:stretch>
            <a:fillRect/>
          </a:stretch>
        </p:blipFill>
        <p:spPr>
          <a:xfrm>
            <a:off x="457200" y="1642533"/>
            <a:ext cx="8229600" cy="4682067"/>
          </a:xfrm>
        </p:spPr>
      </p:pic>
    </p:spTree>
    <p:extLst>
      <p:ext uri="{BB962C8B-B14F-4D97-AF65-F5344CB8AC3E}">
        <p14:creationId xmlns:p14="http://schemas.microsoft.com/office/powerpoint/2010/main" val="3169257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1783"/>
            <a:ext cx="8229600" cy="1143000"/>
          </a:xfrm>
        </p:spPr>
        <p:txBody>
          <a:bodyPr/>
          <a:lstStyle/>
          <a:p>
            <a:pPr algn="ctr"/>
            <a:r>
              <a:rPr lang="en-US" sz="4400" b="1" dirty="0" smtClean="0"/>
              <a:t>Culturally Responsive Teaching</a:t>
            </a:r>
            <a:endParaRPr lang="en-US" sz="4400" b="1" dirty="0"/>
          </a:p>
        </p:txBody>
      </p:sp>
      <p:sp>
        <p:nvSpPr>
          <p:cNvPr id="3" name="Content Placeholder 2"/>
          <p:cNvSpPr>
            <a:spLocks noGrp="1"/>
          </p:cNvSpPr>
          <p:nvPr>
            <p:ph idx="1"/>
          </p:nvPr>
        </p:nvSpPr>
        <p:spPr>
          <a:xfrm>
            <a:off x="457200" y="1935163"/>
            <a:ext cx="8229600" cy="3127903"/>
          </a:xfrm>
        </p:spPr>
        <p:txBody>
          <a:bodyPr/>
          <a:lstStyle/>
          <a:p>
            <a:r>
              <a:rPr lang="en-US" dirty="0"/>
              <a:t>N</a:t>
            </a:r>
            <a:r>
              <a:rPr lang="en-US" dirty="0" smtClean="0"/>
              <a:t>o one’s leadership </a:t>
            </a:r>
            <a:r>
              <a:rPr lang="en-US" dirty="0"/>
              <a:t>strategy will consistently engage all </a:t>
            </a:r>
            <a:r>
              <a:rPr lang="en-US" dirty="0" smtClean="0"/>
              <a:t>learners. </a:t>
            </a:r>
          </a:p>
          <a:p>
            <a:r>
              <a:rPr lang="en-US" dirty="0" smtClean="0"/>
              <a:t>The </a:t>
            </a:r>
            <a:r>
              <a:rPr lang="en-US" dirty="0"/>
              <a:t>key is helping </a:t>
            </a:r>
            <a:r>
              <a:rPr lang="en-US" dirty="0" smtClean="0"/>
              <a:t>students </a:t>
            </a:r>
            <a:r>
              <a:rPr lang="en-US" dirty="0"/>
              <a:t>relate lesson content to their own backgrounds</a:t>
            </a:r>
            <a:r>
              <a:rPr lang="en-US" dirty="0" smtClean="0"/>
              <a:t>.</a:t>
            </a:r>
          </a:p>
          <a:p>
            <a:r>
              <a:rPr lang="en-US" dirty="0"/>
              <a:t>To be effective in multicultural classrooms, teachers must relate teaching content to the cultural backgrounds of their students</a:t>
            </a:r>
          </a:p>
        </p:txBody>
      </p:sp>
      <p:sp>
        <p:nvSpPr>
          <p:cNvPr id="4" name="TextBox 3"/>
          <p:cNvSpPr txBox="1"/>
          <p:nvPr/>
        </p:nvSpPr>
        <p:spPr>
          <a:xfrm>
            <a:off x="0" y="5434347"/>
            <a:ext cx="9650590" cy="276999"/>
          </a:xfrm>
          <a:prstGeom prst="rect">
            <a:avLst/>
          </a:prstGeom>
          <a:noFill/>
        </p:spPr>
        <p:txBody>
          <a:bodyPr wrap="square" rtlCol="0">
            <a:spAutoFit/>
          </a:bodyPr>
          <a:lstStyle/>
          <a:p>
            <a:r>
              <a:rPr lang="en-US" sz="1200" dirty="0"/>
              <a:t>http://</a:t>
            </a:r>
            <a:r>
              <a:rPr lang="en-US" sz="1200" dirty="0" err="1"/>
              <a:t>www.ascd.org</a:t>
            </a:r>
            <a:r>
              <a:rPr lang="en-US" sz="1200" dirty="0"/>
              <a:t>/publications/educational-leadership/sept95/vol53/num01/A-Framework-For-Culturally-Responsive-</a:t>
            </a:r>
            <a:r>
              <a:rPr lang="en-US" sz="1200" dirty="0" err="1"/>
              <a:t>Teaching.aspx</a:t>
            </a:r>
            <a:endParaRPr lang="en-US" sz="1200" dirty="0"/>
          </a:p>
        </p:txBody>
      </p:sp>
    </p:spTree>
    <p:extLst>
      <p:ext uri="{BB962C8B-B14F-4D97-AF65-F5344CB8AC3E}">
        <p14:creationId xmlns:p14="http://schemas.microsoft.com/office/powerpoint/2010/main" val="321212735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dirty="0" smtClean="0"/>
              <a:t>Culturally Responsive Leadership</a:t>
            </a:r>
            <a:endParaRPr lang="en-US" sz="4400" b="1" dirty="0"/>
          </a:p>
        </p:txBody>
      </p:sp>
      <p:sp>
        <p:nvSpPr>
          <p:cNvPr id="3" name="Content Placeholder 2"/>
          <p:cNvSpPr>
            <a:spLocks noGrp="1"/>
          </p:cNvSpPr>
          <p:nvPr>
            <p:ph idx="1"/>
          </p:nvPr>
        </p:nvSpPr>
        <p:spPr>
          <a:xfrm>
            <a:off x="457200" y="1935164"/>
            <a:ext cx="8229600" cy="2728798"/>
          </a:xfrm>
        </p:spPr>
        <p:txBody>
          <a:bodyPr/>
          <a:lstStyle/>
          <a:p>
            <a:r>
              <a:rPr lang="en-US" dirty="0"/>
              <a:t>N</a:t>
            </a:r>
            <a:r>
              <a:rPr lang="en-US" dirty="0" smtClean="0"/>
              <a:t>o one’s leadership </a:t>
            </a:r>
            <a:r>
              <a:rPr lang="en-US" dirty="0"/>
              <a:t>strategy will consistently engage all </a:t>
            </a:r>
            <a:r>
              <a:rPr lang="en-US" dirty="0" smtClean="0"/>
              <a:t>stakeholders. </a:t>
            </a:r>
          </a:p>
          <a:p>
            <a:r>
              <a:rPr lang="en-US" dirty="0" smtClean="0"/>
              <a:t>To </a:t>
            </a:r>
            <a:r>
              <a:rPr lang="en-US" dirty="0"/>
              <a:t>be effective in multicultural </a:t>
            </a:r>
            <a:r>
              <a:rPr lang="en-US" dirty="0" smtClean="0"/>
              <a:t>teams, leaders </a:t>
            </a:r>
            <a:r>
              <a:rPr lang="en-US" dirty="0"/>
              <a:t>must relate </a:t>
            </a:r>
            <a:r>
              <a:rPr lang="en-US" dirty="0" smtClean="0"/>
              <a:t>content of a meeting </a:t>
            </a:r>
            <a:r>
              <a:rPr lang="en-US" dirty="0"/>
              <a:t>to the cultural backgrounds of their </a:t>
            </a:r>
            <a:r>
              <a:rPr lang="en-US" dirty="0" smtClean="0"/>
              <a:t>stakeholders.</a:t>
            </a:r>
            <a:endParaRPr lang="en-US" dirty="0"/>
          </a:p>
        </p:txBody>
      </p:sp>
      <p:sp>
        <p:nvSpPr>
          <p:cNvPr id="4" name="TextBox 3"/>
          <p:cNvSpPr txBox="1"/>
          <p:nvPr/>
        </p:nvSpPr>
        <p:spPr>
          <a:xfrm>
            <a:off x="0" y="5434347"/>
            <a:ext cx="9650590" cy="276999"/>
          </a:xfrm>
          <a:prstGeom prst="rect">
            <a:avLst/>
          </a:prstGeom>
          <a:noFill/>
        </p:spPr>
        <p:txBody>
          <a:bodyPr wrap="square" rtlCol="0">
            <a:spAutoFit/>
          </a:bodyPr>
          <a:lstStyle/>
          <a:p>
            <a:r>
              <a:rPr lang="en-US" sz="1200" dirty="0"/>
              <a:t>http://</a:t>
            </a:r>
            <a:r>
              <a:rPr lang="en-US" sz="1200" dirty="0" err="1"/>
              <a:t>www.ascd.org</a:t>
            </a:r>
            <a:r>
              <a:rPr lang="en-US" sz="1200" dirty="0"/>
              <a:t>/publications/educational-leadership/sept95/vol53/num01/A-Framework-For-Culturally-Responsive-</a:t>
            </a:r>
            <a:r>
              <a:rPr lang="en-US" sz="1200" dirty="0" err="1"/>
              <a:t>Teaching.aspx</a:t>
            </a:r>
            <a:endParaRPr lang="en-US" sz="1200" dirty="0"/>
          </a:p>
        </p:txBody>
      </p:sp>
    </p:spTree>
    <p:extLst>
      <p:ext uri="{BB962C8B-B14F-4D97-AF65-F5344CB8AC3E}">
        <p14:creationId xmlns:p14="http://schemas.microsoft.com/office/powerpoint/2010/main" val="19742582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73" y="458068"/>
            <a:ext cx="8935827" cy="1389782"/>
          </a:xfrm>
        </p:spPr>
        <p:txBody>
          <a:bodyPr/>
          <a:lstStyle/>
          <a:p>
            <a:pPr algn="ctr"/>
            <a:r>
              <a:rPr lang="en-US" sz="4400" dirty="0" smtClean="0"/>
              <a:t>Culturally Proficient Continuum:</a:t>
            </a:r>
            <a:br>
              <a:rPr lang="en-US" sz="4400" dirty="0" smtClean="0"/>
            </a:br>
            <a:r>
              <a:rPr lang="en-US" sz="4400" b="1" dirty="0" smtClean="0">
                <a:solidFill>
                  <a:schemeClr val="bg2">
                    <a:lumMod val="50000"/>
                  </a:schemeClr>
                </a:solidFill>
              </a:rPr>
              <a:t> A culturally proficient leader can</a:t>
            </a:r>
            <a:endParaRPr lang="en-US" sz="4400" b="1" dirty="0">
              <a:solidFill>
                <a:schemeClr val="bg2">
                  <a:lumMod val="50000"/>
                </a:schemeClr>
              </a:solidFill>
            </a:endParaRPr>
          </a:p>
        </p:txBody>
      </p:sp>
      <p:sp>
        <p:nvSpPr>
          <p:cNvPr id="3" name="Content Placeholder 2"/>
          <p:cNvSpPr>
            <a:spLocks noGrp="1"/>
          </p:cNvSpPr>
          <p:nvPr>
            <p:ph idx="1"/>
          </p:nvPr>
        </p:nvSpPr>
        <p:spPr>
          <a:xfrm>
            <a:off x="457200" y="1935164"/>
            <a:ext cx="8229600" cy="2999473"/>
          </a:xfrm>
        </p:spPr>
        <p:txBody>
          <a:bodyPr/>
          <a:lstStyle/>
          <a:p>
            <a:r>
              <a:rPr lang="en-US" sz="3200" dirty="0"/>
              <a:t>Assess culture</a:t>
            </a:r>
          </a:p>
          <a:p>
            <a:r>
              <a:rPr lang="en-US" sz="3200" dirty="0"/>
              <a:t>Value diversity</a:t>
            </a:r>
          </a:p>
          <a:p>
            <a:r>
              <a:rPr lang="en-US" sz="3200" dirty="0"/>
              <a:t>Manage the dynamics of difference</a:t>
            </a:r>
          </a:p>
          <a:p>
            <a:r>
              <a:rPr lang="en-US" sz="3200" dirty="0"/>
              <a:t>Adapt to </a:t>
            </a:r>
            <a:r>
              <a:rPr lang="en-US" sz="3200" dirty="0" smtClean="0"/>
              <a:t>diversity</a:t>
            </a:r>
          </a:p>
          <a:p>
            <a:r>
              <a:rPr lang="en-US" sz="3200" dirty="0"/>
              <a:t>Institutionalize cultural </a:t>
            </a:r>
            <a:r>
              <a:rPr lang="en-US" sz="3200" dirty="0" smtClean="0"/>
              <a:t>knowledge</a:t>
            </a:r>
          </a:p>
          <a:p>
            <a:pPr marL="0" indent="0">
              <a:buNone/>
            </a:pPr>
            <a:endParaRPr lang="en-US" dirty="0" smtClean="0"/>
          </a:p>
          <a:p>
            <a:pPr marL="0" indent="0">
              <a:buNone/>
            </a:pPr>
            <a:endParaRPr lang="en-US" dirty="0"/>
          </a:p>
        </p:txBody>
      </p:sp>
      <p:sp>
        <p:nvSpPr>
          <p:cNvPr id="5" name="TextBox 4"/>
          <p:cNvSpPr txBox="1"/>
          <p:nvPr/>
        </p:nvSpPr>
        <p:spPr>
          <a:xfrm>
            <a:off x="83269" y="4976280"/>
            <a:ext cx="9060731" cy="1477328"/>
          </a:xfrm>
          <a:prstGeom prst="rect">
            <a:avLst/>
          </a:prstGeom>
          <a:noFill/>
        </p:spPr>
        <p:txBody>
          <a:bodyPr wrap="square" rtlCol="0">
            <a:spAutoFit/>
          </a:bodyPr>
          <a:lstStyle/>
          <a:p>
            <a:pPr algn="ctr"/>
            <a:r>
              <a:rPr lang="en-US" dirty="0" err="1"/>
              <a:t>Kikanza</a:t>
            </a:r>
            <a:r>
              <a:rPr lang="en-US" dirty="0"/>
              <a:t> </a:t>
            </a:r>
            <a:r>
              <a:rPr lang="en-US" dirty="0" err="1" smtClean="0"/>
              <a:t>Nur</a:t>
            </a:r>
            <a:r>
              <a:rPr lang="en-US" dirty="0" smtClean="0"/>
              <a:t>-</a:t>
            </a:r>
            <a:r>
              <a:rPr lang="en-US" dirty="0"/>
              <a:t>Robbins, Randall B. Lindsey, Delores Lindsey, Raymond Terrell</a:t>
            </a:r>
            <a:r>
              <a:rPr lang="en-US" dirty="0" smtClean="0"/>
              <a:t>.</a:t>
            </a:r>
          </a:p>
          <a:p>
            <a:pPr algn="ctr"/>
            <a:r>
              <a:rPr lang="en-US" dirty="0" smtClean="0"/>
              <a:t>2011</a:t>
            </a:r>
            <a:r>
              <a:rPr lang="en-US" dirty="0"/>
              <a:t> </a:t>
            </a:r>
            <a:r>
              <a:rPr lang="en-US" dirty="0" smtClean="0"/>
              <a:t>Culturally </a:t>
            </a:r>
            <a:r>
              <a:rPr lang="en-US" dirty="0"/>
              <a:t>Proficient </a:t>
            </a:r>
            <a:r>
              <a:rPr lang="en-US" dirty="0" smtClean="0"/>
              <a:t>Instruction. 3</a:t>
            </a:r>
            <a:r>
              <a:rPr lang="en-US" baseline="30000" dirty="0" smtClean="0"/>
              <a:t>rd</a:t>
            </a:r>
            <a:r>
              <a:rPr lang="en-US" dirty="0"/>
              <a:t> </a:t>
            </a:r>
            <a:r>
              <a:rPr lang="en-US" dirty="0" smtClean="0"/>
              <a:t>Ed Corwin</a:t>
            </a:r>
            <a:endParaRPr lang="en-US" dirty="0"/>
          </a:p>
          <a:p>
            <a:r>
              <a:rPr lang="en-US" dirty="0" smtClean="0"/>
              <a:t> </a:t>
            </a:r>
            <a:endParaRPr lang="en-US" dirty="0"/>
          </a:p>
          <a:p>
            <a:endParaRPr lang="en-US" dirty="0"/>
          </a:p>
          <a:p>
            <a:r>
              <a:rPr lang="en-US" dirty="0" smtClean="0"/>
              <a:t>]</a:t>
            </a:r>
            <a:endParaRPr lang="en-US" dirty="0"/>
          </a:p>
        </p:txBody>
      </p:sp>
    </p:spTree>
    <p:extLst>
      <p:ext uri="{BB962C8B-B14F-4D97-AF65-F5344CB8AC3E}">
        <p14:creationId xmlns:p14="http://schemas.microsoft.com/office/powerpoint/2010/main" val="393040323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73" y="458068"/>
            <a:ext cx="8935827" cy="1389782"/>
          </a:xfrm>
        </p:spPr>
        <p:txBody>
          <a:bodyPr/>
          <a:lstStyle/>
          <a:p>
            <a:pPr algn="ctr"/>
            <a:r>
              <a:rPr lang="en-US" sz="4400" dirty="0" smtClean="0"/>
              <a:t>Culturally Proficient Continuum:</a:t>
            </a:r>
            <a:br>
              <a:rPr lang="en-US" sz="4400" dirty="0" smtClean="0"/>
            </a:br>
            <a:r>
              <a:rPr lang="en-US" sz="4400" b="1" dirty="0" smtClean="0">
                <a:solidFill>
                  <a:schemeClr val="bg2">
                    <a:lumMod val="50000"/>
                  </a:schemeClr>
                </a:solidFill>
              </a:rPr>
              <a:t> A culturally proficient leader can</a:t>
            </a:r>
            <a:endParaRPr lang="en-US" sz="4400" b="1" dirty="0">
              <a:solidFill>
                <a:schemeClr val="bg2">
                  <a:lumMod val="50000"/>
                </a:schemeClr>
              </a:solidFill>
            </a:endParaRPr>
          </a:p>
        </p:txBody>
      </p:sp>
      <p:sp>
        <p:nvSpPr>
          <p:cNvPr id="3" name="Content Placeholder 2"/>
          <p:cNvSpPr>
            <a:spLocks noGrp="1"/>
          </p:cNvSpPr>
          <p:nvPr>
            <p:ph idx="1"/>
          </p:nvPr>
        </p:nvSpPr>
        <p:spPr>
          <a:xfrm>
            <a:off x="457200" y="1935164"/>
            <a:ext cx="8229600" cy="2999473"/>
          </a:xfrm>
        </p:spPr>
        <p:txBody>
          <a:bodyPr/>
          <a:lstStyle/>
          <a:p>
            <a:r>
              <a:rPr lang="en-US" sz="3200" b="1" dirty="0"/>
              <a:t>Assess </a:t>
            </a:r>
            <a:r>
              <a:rPr lang="en-US" sz="3200" b="1" dirty="0" smtClean="0"/>
              <a:t>culture</a:t>
            </a:r>
            <a:r>
              <a:rPr lang="en-US" sz="3200" dirty="0" smtClean="0"/>
              <a:t>:  </a:t>
            </a:r>
            <a:r>
              <a:rPr lang="en-US" sz="2800" dirty="0" smtClean="0"/>
              <a:t>You are aware </a:t>
            </a:r>
            <a:r>
              <a:rPr lang="en-US" sz="2800" dirty="0"/>
              <a:t>of your own culture and the effect it may have on the </a:t>
            </a:r>
            <a:r>
              <a:rPr lang="en-US" sz="2800" dirty="0" smtClean="0"/>
              <a:t>stakeholders in </a:t>
            </a:r>
            <a:r>
              <a:rPr lang="en-US" sz="2800" dirty="0"/>
              <a:t>your </a:t>
            </a:r>
            <a:r>
              <a:rPr lang="en-US" sz="2800" dirty="0" smtClean="0"/>
              <a:t>team. You know </a:t>
            </a:r>
            <a:r>
              <a:rPr lang="en-US" sz="2800" dirty="0"/>
              <a:t>about the culture of the organization and the </a:t>
            </a:r>
            <a:r>
              <a:rPr lang="en-US" sz="2800" dirty="0" smtClean="0"/>
              <a:t>cultures </a:t>
            </a:r>
            <a:r>
              <a:rPr lang="en-US" sz="2800" dirty="0"/>
              <a:t>of the </a:t>
            </a:r>
            <a:r>
              <a:rPr lang="en-US" sz="2800" dirty="0" smtClean="0"/>
              <a:t>stakeholders, </a:t>
            </a:r>
            <a:r>
              <a:rPr lang="en-US" sz="2800" dirty="0"/>
              <a:t>and </a:t>
            </a:r>
            <a:r>
              <a:rPr lang="en-US" sz="2800" dirty="0" smtClean="0"/>
              <a:t>you reflect on how </a:t>
            </a:r>
            <a:r>
              <a:rPr lang="en-US" sz="2800" dirty="0"/>
              <a:t>they will </a:t>
            </a:r>
            <a:r>
              <a:rPr lang="en-US" sz="2800" dirty="0" smtClean="0"/>
              <a:t>interact</a:t>
            </a:r>
            <a:r>
              <a:rPr lang="en-US" sz="2800" dirty="0"/>
              <a:t>, conflict with, and </a:t>
            </a:r>
            <a:r>
              <a:rPr lang="en-US" sz="2800" dirty="0" smtClean="0"/>
              <a:t>enhance </a:t>
            </a:r>
            <a:r>
              <a:rPr lang="en-US" sz="2800" dirty="0"/>
              <a:t>one another</a:t>
            </a:r>
            <a:r>
              <a:rPr lang="en-US" sz="2400" dirty="0"/>
              <a:t>.</a:t>
            </a:r>
          </a:p>
          <a:p>
            <a:endParaRPr lang="en-US" sz="3200" dirty="0"/>
          </a:p>
          <a:p>
            <a:pPr marL="0" indent="0">
              <a:buNone/>
            </a:pPr>
            <a:endParaRPr lang="en-US" dirty="0" smtClean="0"/>
          </a:p>
          <a:p>
            <a:pPr marL="0" indent="0">
              <a:buNone/>
            </a:pPr>
            <a:endParaRPr lang="en-US" dirty="0"/>
          </a:p>
        </p:txBody>
      </p:sp>
      <p:sp>
        <p:nvSpPr>
          <p:cNvPr id="5" name="TextBox 4"/>
          <p:cNvSpPr txBox="1"/>
          <p:nvPr/>
        </p:nvSpPr>
        <p:spPr>
          <a:xfrm>
            <a:off x="83269" y="4997804"/>
            <a:ext cx="9060731" cy="1477328"/>
          </a:xfrm>
          <a:prstGeom prst="rect">
            <a:avLst/>
          </a:prstGeom>
          <a:noFill/>
        </p:spPr>
        <p:txBody>
          <a:bodyPr wrap="square" rtlCol="0">
            <a:spAutoFit/>
          </a:bodyPr>
          <a:lstStyle/>
          <a:p>
            <a:pPr algn="ctr"/>
            <a:r>
              <a:rPr lang="en-US" dirty="0" err="1"/>
              <a:t>Kikanza</a:t>
            </a:r>
            <a:r>
              <a:rPr lang="en-US" dirty="0"/>
              <a:t> </a:t>
            </a:r>
            <a:r>
              <a:rPr lang="en-US" dirty="0" err="1" smtClean="0"/>
              <a:t>Nur</a:t>
            </a:r>
            <a:r>
              <a:rPr lang="en-US" dirty="0" smtClean="0"/>
              <a:t>-</a:t>
            </a:r>
            <a:r>
              <a:rPr lang="en-US" dirty="0"/>
              <a:t>Robbins, Randall B. Lindsey, Delores Lindsey, Raymond Terrell</a:t>
            </a:r>
            <a:r>
              <a:rPr lang="en-US" dirty="0" smtClean="0"/>
              <a:t>.</a:t>
            </a:r>
          </a:p>
          <a:p>
            <a:pPr algn="ctr"/>
            <a:r>
              <a:rPr lang="en-US" dirty="0" smtClean="0"/>
              <a:t>2011</a:t>
            </a:r>
            <a:r>
              <a:rPr lang="en-US" dirty="0"/>
              <a:t> </a:t>
            </a:r>
            <a:r>
              <a:rPr lang="en-US" dirty="0" smtClean="0"/>
              <a:t>Culturally </a:t>
            </a:r>
            <a:r>
              <a:rPr lang="en-US" dirty="0"/>
              <a:t>Proficient </a:t>
            </a:r>
            <a:r>
              <a:rPr lang="en-US" dirty="0" smtClean="0"/>
              <a:t>Instruction. 3</a:t>
            </a:r>
            <a:r>
              <a:rPr lang="en-US" baseline="30000" dirty="0" smtClean="0"/>
              <a:t>rd</a:t>
            </a:r>
            <a:r>
              <a:rPr lang="en-US" dirty="0"/>
              <a:t> </a:t>
            </a:r>
            <a:r>
              <a:rPr lang="en-US" dirty="0" smtClean="0"/>
              <a:t>Ed Corwin</a:t>
            </a:r>
            <a:endParaRPr lang="en-US" dirty="0"/>
          </a:p>
          <a:p>
            <a:r>
              <a:rPr lang="en-US" dirty="0" smtClean="0"/>
              <a:t> </a:t>
            </a:r>
            <a:endParaRPr lang="en-US" dirty="0"/>
          </a:p>
          <a:p>
            <a:endParaRPr lang="en-US" dirty="0"/>
          </a:p>
          <a:p>
            <a:r>
              <a:rPr lang="en-US" dirty="0" smtClean="0"/>
              <a:t>]</a:t>
            </a:r>
            <a:endParaRPr lang="en-US" dirty="0"/>
          </a:p>
        </p:txBody>
      </p:sp>
    </p:spTree>
    <p:extLst>
      <p:ext uri="{BB962C8B-B14F-4D97-AF65-F5344CB8AC3E}">
        <p14:creationId xmlns:p14="http://schemas.microsoft.com/office/powerpoint/2010/main" val="20832808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73" y="458068"/>
            <a:ext cx="8935827" cy="1389782"/>
          </a:xfrm>
        </p:spPr>
        <p:txBody>
          <a:bodyPr/>
          <a:lstStyle/>
          <a:p>
            <a:pPr algn="ctr"/>
            <a:r>
              <a:rPr lang="en-US" sz="4400" dirty="0" smtClean="0"/>
              <a:t>Culturally Proficient Continuum:</a:t>
            </a:r>
            <a:br>
              <a:rPr lang="en-US" sz="4400" dirty="0" smtClean="0"/>
            </a:br>
            <a:r>
              <a:rPr lang="en-US" sz="4400" b="1" dirty="0" smtClean="0">
                <a:solidFill>
                  <a:schemeClr val="bg2">
                    <a:lumMod val="50000"/>
                  </a:schemeClr>
                </a:solidFill>
              </a:rPr>
              <a:t> A culturally proficient leader can</a:t>
            </a:r>
            <a:endParaRPr lang="en-US" sz="4400" b="1" dirty="0">
              <a:solidFill>
                <a:schemeClr val="bg2">
                  <a:lumMod val="50000"/>
                </a:schemeClr>
              </a:solidFill>
            </a:endParaRPr>
          </a:p>
        </p:txBody>
      </p:sp>
      <p:sp>
        <p:nvSpPr>
          <p:cNvPr id="3" name="Content Placeholder 2"/>
          <p:cNvSpPr>
            <a:spLocks noGrp="1"/>
          </p:cNvSpPr>
          <p:nvPr>
            <p:ph idx="1"/>
          </p:nvPr>
        </p:nvSpPr>
        <p:spPr>
          <a:xfrm>
            <a:off x="457200" y="1935164"/>
            <a:ext cx="8229600" cy="2999473"/>
          </a:xfrm>
        </p:spPr>
        <p:txBody>
          <a:bodyPr/>
          <a:lstStyle/>
          <a:p>
            <a:pPr marL="0" indent="0">
              <a:buNone/>
            </a:pPr>
            <a:r>
              <a:rPr lang="en-US" sz="3200" b="1" dirty="0" smtClean="0"/>
              <a:t>Value diversity: </a:t>
            </a:r>
          </a:p>
          <a:p>
            <a:r>
              <a:rPr lang="en-US" sz="2800" dirty="0" smtClean="0"/>
              <a:t>by welcoming </a:t>
            </a:r>
            <a:r>
              <a:rPr lang="en-US" sz="2800" dirty="0"/>
              <a:t>a diverse </a:t>
            </a:r>
            <a:r>
              <a:rPr lang="en-US" sz="2800" dirty="0" smtClean="0"/>
              <a:t>groups </a:t>
            </a:r>
            <a:r>
              <a:rPr lang="en-US" sz="2800" dirty="0"/>
              <a:t>into </a:t>
            </a:r>
            <a:r>
              <a:rPr lang="en-US" sz="2800" dirty="0" smtClean="0"/>
              <a:t>the team </a:t>
            </a:r>
            <a:r>
              <a:rPr lang="en-US" sz="2800" dirty="0"/>
              <a:t>and </a:t>
            </a:r>
            <a:r>
              <a:rPr lang="en-US" sz="2800" dirty="0" smtClean="0"/>
              <a:t>appreciating what this diversity brings</a:t>
            </a:r>
            <a:r>
              <a:rPr lang="en-US" sz="2800" dirty="0"/>
              <a:t> </a:t>
            </a:r>
            <a:r>
              <a:rPr lang="en-US" sz="2800" dirty="0" smtClean="0"/>
              <a:t>to the group</a:t>
            </a:r>
          </a:p>
          <a:p>
            <a:r>
              <a:rPr lang="en-US" sz="2800" dirty="0" smtClean="0"/>
              <a:t>by developing </a:t>
            </a:r>
            <a:r>
              <a:rPr lang="en-US" sz="2800" dirty="0"/>
              <a:t>a </a:t>
            </a:r>
            <a:r>
              <a:rPr lang="en-US" sz="2800" dirty="0" smtClean="0"/>
              <a:t>community, respecting all.</a:t>
            </a:r>
            <a:endParaRPr lang="en-US" dirty="0" smtClean="0"/>
          </a:p>
          <a:p>
            <a:pPr marL="0" indent="0">
              <a:buNone/>
            </a:pPr>
            <a:endParaRPr lang="en-US" dirty="0"/>
          </a:p>
        </p:txBody>
      </p:sp>
      <p:sp>
        <p:nvSpPr>
          <p:cNvPr id="5" name="TextBox 4"/>
          <p:cNvSpPr txBox="1"/>
          <p:nvPr/>
        </p:nvSpPr>
        <p:spPr>
          <a:xfrm>
            <a:off x="83269" y="4976280"/>
            <a:ext cx="9060731" cy="1477328"/>
          </a:xfrm>
          <a:prstGeom prst="rect">
            <a:avLst/>
          </a:prstGeom>
          <a:noFill/>
        </p:spPr>
        <p:txBody>
          <a:bodyPr wrap="square" rtlCol="0">
            <a:spAutoFit/>
          </a:bodyPr>
          <a:lstStyle/>
          <a:p>
            <a:pPr algn="ctr"/>
            <a:r>
              <a:rPr lang="en-US" dirty="0" err="1"/>
              <a:t>Kikanza</a:t>
            </a:r>
            <a:r>
              <a:rPr lang="en-US" dirty="0"/>
              <a:t> </a:t>
            </a:r>
            <a:r>
              <a:rPr lang="en-US" dirty="0" err="1" smtClean="0"/>
              <a:t>Nur</a:t>
            </a:r>
            <a:r>
              <a:rPr lang="en-US" dirty="0" smtClean="0"/>
              <a:t>-</a:t>
            </a:r>
            <a:r>
              <a:rPr lang="en-US" dirty="0"/>
              <a:t>Robbins, Randall B. Lindsey, Delores Lindsey, Raymond Terrell</a:t>
            </a:r>
            <a:r>
              <a:rPr lang="en-US" dirty="0" smtClean="0"/>
              <a:t>.</a:t>
            </a:r>
          </a:p>
          <a:p>
            <a:pPr algn="ctr"/>
            <a:r>
              <a:rPr lang="en-US" dirty="0" smtClean="0"/>
              <a:t>2011</a:t>
            </a:r>
            <a:r>
              <a:rPr lang="en-US" dirty="0"/>
              <a:t> </a:t>
            </a:r>
            <a:r>
              <a:rPr lang="en-US" dirty="0" smtClean="0"/>
              <a:t>Culturally </a:t>
            </a:r>
            <a:r>
              <a:rPr lang="en-US" dirty="0"/>
              <a:t>Proficient </a:t>
            </a:r>
            <a:r>
              <a:rPr lang="en-US" dirty="0" smtClean="0"/>
              <a:t>Instruction. 3</a:t>
            </a:r>
            <a:r>
              <a:rPr lang="en-US" baseline="30000" dirty="0" smtClean="0"/>
              <a:t>rd</a:t>
            </a:r>
            <a:r>
              <a:rPr lang="en-US" dirty="0"/>
              <a:t> </a:t>
            </a:r>
            <a:r>
              <a:rPr lang="en-US" dirty="0" smtClean="0"/>
              <a:t>Ed Corwin</a:t>
            </a:r>
            <a:endParaRPr lang="en-US" dirty="0"/>
          </a:p>
          <a:p>
            <a:r>
              <a:rPr lang="en-US" dirty="0" smtClean="0"/>
              <a:t> </a:t>
            </a:r>
            <a:endParaRPr lang="en-US" dirty="0"/>
          </a:p>
          <a:p>
            <a:endParaRPr lang="en-US" dirty="0"/>
          </a:p>
          <a:p>
            <a:r>
              <a:rPr lang="en-US" dirty="0" smtClean="0"/>
              <a:t>]</a:t>
            </a:r>
            <a:endParaRPr lang="en-US" dirty="0"/>
          </a:p>
        </p:txBody>
      </p:sp>
    </p:spTree>
    <p:extLst>
      <p:ext uri="{BB962C8B-B14F-4D97-AF65-F5344CB8AC3E}">
        <p14:creationId xmlns:p14="http://schemas.microsoft.com/office/powerpoint/2010/main" val="32569288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19150"/>
          </a:xfrm>
        </p:spPr>
        <p:txBody>
          <a:bodyPr/>
          <a:lstStyle/>
          <a:p>
            <a:pPr algn="ctr"/>
            <a:r>
              <a:rPr lang="en-US" b="1" dirty="0" smtClean="0"/>
              <a:t>Learner Targets</a:t>
            </a:r>
            <a:endParaRPr lang="en-US" b="1" dirty="0"/>
          </a:p>
        </p:txBody>
      </p:sp>
      <p:sp>
        <p:nvSpPr>
          <p:cNvPr id="3" name="Content Placeholder 2"/>
          <p:cNvSpPr>
            <a:spLocks noGrp="1"/>
          </p:cNvSpPr>
          <p:nvPr>
            <p:ph idx="1"/>
          </p:nvPr>
        </p:nvSpPr>
        <p:spPr>
          <a:xfrm>
            <a:off x="457200" y="1710267"/>
            <a:ext cx="8229600" cy="4614333"/>
          </a:xfrm>
        </p:spPr>
        <p:txBody>
          <a:bodyPr/>
          <a:lstStyle/>
          <a:p>
            <a:r>
              <a:rPr lang="en-US" sz="2800" dirty="0" smtClean="0"/>
              <a:t>I can understand </a:t>
            </a:r>
            <a:r>
              <a:rPr lang="en-US" sz="2800" dirty="0" smtClean="0"/>
              <a:t>the difference between culture </a:t>
            </a:r>
            <a:r>
              <a:rPr lang="en-US" sz="2800" dirty="0"/>
              <a:t>a</a:t>
            </a:r>
            <a:r>
              <a:rPr lang="en-US" sz="2800" dirty="0" smtClean="0"/>
              <a:t>nd culturally responsive.</a:t>
            </a:r>
            <a:endParaRPr lang="en-US" sz="2800" dirty="0" smtClean="0"/>
          </a:p>
          <a:p>
            <a:r>
              <a:rPr lang="en-US" sz="2800" dirty="0" smtClean="0"/>
              <a:t>I can </a:t>
            </a:r>
            <a:r>
              <a:rPr lang="en-US" sz="2800" dirty="0" smtClean="0"/>
              <a:t>identity the </a:t>
            </a:r>
            <a:r>
              <a:rPr lang="en-ZW" sz="2800" b="1" dirty="0"/>
              <a:t>4 Stages of Becoming Culturally </a:t>
            </a:r>
            <a:r>
              <a:rPr lang="en-ZW" sz="2800" b="1" dirty="0" smtClean="0"/>
              <a:t>Responsive.</a:t>
            </a:r>
          </a:p>
          <a:p>
            <a:r>
              <a:rPr lang="en-US" sz="2800" dirty="0"/>
              <a:t>I can </a:t>
            </a:r>
            <a:r>
              <a:rPr lang="en-US" sz="2800" dirty="0" smtClean="0"/>
              <a:t>use </a:t>
            </a:r>
            <a:r>
              <a:rPr lang="en-US" sz="2800" dirty="0"/>
              <a:t>the </a:t>
            </a:r>
            <a:r>
              <a:rPr lang="en-ZW" sz="2800" b="1" dirty="0"/>
              <a:t>4 Stages of Becoming Culturally </a:t>
            </a:r>
            <a:r>
              <a:rPr lang="en-ZW" sz="2800" b="1" dirty="0" smtClean="0"/>
              <a:t>Responsive </a:t>
            </a:r>
            <a:r>
              <a:rPr lang="en-ZW" sz="2800" dirty="0" smtClean="0"/>
              <a:t>as a guide for my leadership roles</a:t>
            </a:r>
            <a:r>
              <a:rPr lang="en-ZW" sz="2400" dirty="0" smtClean="0"/>
              <a:t>.</a:t>
            </a:r>
          </a:p>
          <a:p>
            <a:r>
              <a:rPr lang="en-US" sz="2800" dirty="0" smtClean="0"/>
              <a:t>I can use the </a:t>
            </a:r>
            <a:r>
              <a:rPr lang="en-US" sz="2800" b="1" dirty="0" smtClean="0"/>
              <a:t>Culturally </a:t>
            </a:r>
            <a:r>
              <a:rPr lang="en-US" sz="2800" b="1" dirty="0"/>
              <a:t>Proficient </a:t>
            </a:r>
            <a:r>
              <a:rPr lang="en-US" sz="2800" b="1" dirty="0" smtClean="0"/>
              <a:t>Continuum </a:t>
            </a:r>
            <a:r>
              <a:rPr lang="en-ZW" sz="2800" dirty="0"/>
              <a:t>as a guide for my leadership roles</a:t>
            </a:r>
            <a:r>
              <a:rPr lang="en-ZW" sz="2400" dirty="0"/>
              <a:t>.</a:t>
            </a:r>
          </a:p>
        </p:txBody>
      </p:sp>
    </p:spTree>
    <p:extLst>
      <p:ext uri="{BB962C8B-B14F-4D97-AF65-F5344CB8AC3E}">
        <p14:creationId xmlns:p14="http://schemas.microsoft.com/office/powerpoint/2010/main" val="328446585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731816"/>
          </a:xfrm>
        </p:spPr>
        <p:txBody>
          <a:bodyPr/>
          <a:lstStyle/>
          <a:p>
            <a:pPr algn="ctr"/>
            <a:r>
              <a:rPr lang="en-US" sz="4000" b="1" dirty="0" smtClean="0"/>
              <a:t>Resources</a:t>
            </a:r>
            <a:endParaRPr lang="en-US" sz="4000" b="1" dirty="0"/>
          </a:p>
        </p:txBody>
      </p:sp>
      <p:sp>
        <p:nvSpPr>
          <p:cNvPr id="3" name="Content Placeholder 2"/>
          <p:cNvSpPr>
            <a:spLocks noGrp="1"/>
          </p:cNvSpPr>
          <p:nvPr>
            <p:ph idx="1"/>
          </p:nvPr>
        </p:nvSpPr>
        <p:spPr>
          <a:xfrm>
            <a:off x="457200" y="1436667"/>
            <a:ext cx="8229600" cy="4122607"/>
          </a:xfrm>
        </p:spPr>
        <p:txBody>
          <a:bodyPr/>
          <a:lstStyle/>
          <a:p>
            <a:r>
              <a:rPr lang="en-US" sz="2400" b="1" dirty="0"/>
              <a:t>Culturally responsive teaching: </a:t>
            </a:r>
            <a:r>
              <a:rPr lang="en-US" sz="2400" dirty="0">
                <a:hlinkClick r:id="rId2"/>
              </a:rPr>
              <a:t>http://www.equityallianceatasu.org/sites/default/files/Website_files/CulturallyResponsiveTeaching-</a:t>
            </a:r>
            <a:r>
              <a:rPr lang="en-US" sz="2400" dirty="0" smtClean="0">
                <a:hlinkClick r:id="rId2"/>
              </a:rPr>
              <a:t>Matters.pdf</a:t>
            </a:r>
            <a:endParaRPr lang="en-US" sz="2400" dirty="0" smtClean="0"/>
          </a:p>
          <a:p>
            <a:r>
              <a:rPr lang="en-US" sz="2400" b="1" dirty="0" smtClean="0"/>
              <a:t>Equity </a:t>
            </a:r>
            <a:r>
              <a:rPr lang="en-US" sz="2400" b="1" dirty="0"/>
              <a:t>Alliance</a:t>
            </a:r>
            <a:r>
              <a:rPr lang="en-US" sz="2400" dirty="0"/>
              <a:t>: </a:t>
            </a:r>
            <a:r>
              <a:rPr lang="en-US" sz="2400" dirty="0">
                <a:hlinkClick r:id="rId3"/>
              </a:rPr>
              <a:t>http://www.equityallianceatasu.org</a:t>
            </a:r>
            <a:r>
              <a:rPr lang="en-US" sz="2400" dirty="0" smtClean="0">
                <a:hlinkClick r:id="rId3"/>
              </a:rPr>
              <a:t>/</a:t>
            </a:r>
            <a:endParaRPr lang="en-US" sz="2400" dirty="0" smtClean="0"/>
          </a:p>
          <a:p>
            <a:r>
              <a:rPr lang="en-US" sz="2400" b="1" dirty="0" smtClean="0"/>
              <a:t>Gay</a:t>
            </a:r>
            <a:r>
              <a:rPr lang="en-US" sz="2400" b="1" dirty="0"/>
              <a:t>, G. (2000). </a:t>
            </a:r>
            <a:r>
              <a:rPr lang="en-US" sz="2400" i="1" dirty="0"/>
              <a:t>Culturally </a:t>
            </a:r>
            <a:r>
              <a:rPr lang="en-US" sz="2400" i="1" dirty="0" smtClean="0"/>
              <a:t>Responsive </a:t>
            </a:r>
            <a:r>
              <a:rPr lang="en-US" sz="2400" i="1" dirty="0"/>
              <a:t>Teaching: Theory, Practice, &amp; Research. </a:t>
            </a:r>
            <a:r>
              <a:rPr lang="en-US" sz="2400" dirty="0"/>
              <a:t>New York: Teachers College Press. </a:t>
            </a:r>
            <a:endParaRPr lang="en-US" sz="2400" dirty="0" smtClean="0"/>
          </a:p>
          <a:p>
            <a:r>
              <a:rPr lang="en-US" sz="2400" b="1" dirty="0" err="1"/>
              <a:t>Wlodkowski</a:t>
            </a:r>
            <a:r>
              <a:rPr lang="en-US" sz="2400" b="1" dirty="0"/>
              <a:t> </a:t>
            </a:r>
            <a:r>
              <a:rPr lang="en-US" sz="2400" b="1" dirty="0" smtClean="0"/>
              <a:t>, R</a:t>
            </a:r>
            <a:r>
              <a:rPr lang="en-US" sz="2400" b="1" dirty="0"/>
              <a:t>., </a:t>
            </a:r>
            <a:r>
              <a:rPr lang="en-US" sz="2400" b="1" dirty="0" smtClean="0"/>
              <a:t>Ginsberg, M. (1995).  </a:t>
            </a:r>
            <a:r>
              <a:rPr lang="en-US" sz="2400" i="1" dirty="0" smtClean="0"/>
              <a:t>A </a:t>
            </a:r>
            <a:r>
              <a:rPr lang="en-US" sz="2400" i="1" dirty="0"/>
              <a:t>Framework for Culturally Responsive </a:t>
            </a:r>
            <a:r>
              <a:rPr lang="en-US" sz="2400" i="1" dirty="0" smtClean="0"/>
              <a:t>Teaching. </a:t>
            </a:r>
            <a:r>
              <a:rPr lang="en-US" sz="2400" dirty="0"/>
              <a:t>Strengthening Student </a:t>
            </a:r>
            <a:r>
              <a:rPr lang="en-US" sz="2400" dirty="0" smtClean="0"/>
              <a:t>Engagement, Educational Leadership, pp. 17-21 </a:t>
            </a:r>
            <a:endParaRPr lang="en-US" sz="2400" i="1" dirty="0"/>
          </a:p>
          <a:p>
            <a:endParaRPr lang="en-US" dirty="0"/>
          </a:p>
          <a:p>
            <a:endParaRPr lang="en-US" dirty="0"/>
          </a:p>
        </p:txBody>
      </p:sp>
    </p:spTree>
    <p:extLst>
      <p:ext uri="{BB962C8B-B14F-4D97-AF65-F5344CB8AC3E}">
        <p14:creationId xmlns:p14="http://schemas.microsoft.com/office/powerpoint/2010/main" val="37106225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819150"/>
          </a:xfrm>
        </p:spPr>
        <p:txBody>
          <a:bodyPr/>
          <a:lstStyle/>
          <a:p>
            <a:pPr algn="ctr"/>
            <a:r>
              <a:rPr lang="en-US" b="1" dirty="0" smtClean="0"/>
              <a:t>Learner Targets</a:t>
            </a:r>
            <a:endParaRPr lang="en-US" b="1" dirty="0"/>
          </a:p>
        </p:txBody>
      </p:sp>
      <p:sp>
        <p:nvSpPr>
          <p:cNvPr id="3" name="Content Placeholder 2"/>
          <p:cNvSpPr>
            <a:spLocks noGrp="1"/>
          </p:cNvSpPr>
          <p:nvPr>
            <p:ph idx="1"/>
          </p:nvPr>
        </p:nvSpPr>
        <p:spPr>
          <a:xfrm>
            <a:off x="457200" y="1710267"/>
            <a:ext cx="8229600" cy="4614333"/>
          </a:xfrm>
        </p:spPr>
        <p:txBody>
          <a:bodyPr/>
          <a:lstStyle/>
          <a:p>
            <a:r>
              <a:rPr lang="en-US" sz="2800" dirty="0" smtClean="0"/>
              <a:t>I can understand </a:t>
            </a:r>
            <a:r>
              <a:rPr lang="en-US" sz="2800" dirty="0" smtClean="0"/>
              <a:t>the difference between culture </a:t>
            </a:r>
            <a:r>
              <a:rPr lang="en-US" sz="2800" dirty="0"/>
              <a:t>a</a:t>
            </a:r>
            <a:r>
              <a:rPr lang="en-US" sz="2800" dirty="0" smtClean="0"/>
              <a:t>nd culturally responsive.</a:t>
            </a:r>
            <a:endParaRPr lang="en-US" sz="2800" dirty="0" smtClean="0"/>
          </a:p>
          <a:p>
            <a:r>
              <a:rPr lang="en-US" sz="2800" dirty="0" smtClean="0"/>
              <a:t>I can </a:t>
            </a:r>
            <a:r>
              <a:rPr lang="en-US" sz="2800" dirty="0" smtClean="0"/>
              <a:t>identity the </a:t>
            </a:r>
            <a:r>
              <a:rPr lang="en-ZW" sz="2800" b="1" dirty="0"/>
              <a:t>4 Stages of Becoming Culturally </a:t>
            </a:r>
            <a:r>
              <a:rPr lang="en-ZW" sz="2800" b="1" dirty="0" smtClean="0"/>
              <a:t>Responsive.</a:t>
            </a:r>
          </a:p>
          <a:p>
            <a:r>
              <a:rPr lang="en-US" sz="2800" dirty="0"/>
              <a:t>I can </a:t>
            </a:r>
            <a:r>
              <a:rPr lang="en-US" sz="2800" dirty="0" smtClean="0"/>
              <a:t>use </a:t>
            </a:r>
            <a:r>
              <a:rPr lang="en-US" sz="2800" dirty="0"/>
              <a:t>the </a:t>
            </a:r>
            <a:r>
              <a:rPr lang="en-ZW" sz="2800" b="1" dirty="0"/>
              <a:t>4 Stages of Becoming Culturally </a:t>
            </a:r>
            <a:r>
              <a:rPr lang="en-ZW" sz="2800" b="1" dirty="0" smtClean="0"/>
              <a:t>Responsive </a:t>
            </a:r>
            <a:r>
              <a:rPr lang="en-ZW" sz="2800" dirty="0" smtClean="0"/>
              <a:t>as a guide for my leadership roles</a:t>
            </a:r>
            <a:r>
              <a:rPr lang="en-ZW" sz="2400" dirty="0" smtClean="0"/>
              <a:t>.</a:t>
            </a:r>
          </a:p>
          <a:p>
            <a:r>
              <a:rPr lang="en-US" sz="2800" dirty="0" smtClean="0"/>
              <a:t>I can use the </a:t>
            </a:r>
            <a:r>
              <a:rPr lang="en-US" sz="2800" b="1" dirty="0" smtClean="0"/>
              <a:t>Culturally </a:t>
            </a:r>
            <a:r>
              <a:rPr lang="en-US" sz="2800" b="1" dirty="0"/>
              <a:t>Proficient </a:t>
            </a:r>
            <a:r>
              <a:rPr lang="en-US" sz="2800" b="1" dirty="0" smtClean="0"/>
              <a:t>Continuum </a:t>
            </a:r>
            <a:r>
              <a:rPr lang="en-ZW" sz="2800" dirty="0"/>
              <a:t>as a guide for my leadership roles</a:t>
            </a:r>
            <a:r>
              <a:rPr lang="en-ZW" sz="2400" dirty="0"/>
              <a:t>.</a:t>
            </a:r>
          </a:p>
        </p:txBody>
      </p:sp>
    </p:spTree>
    <p:extLst>
      <p:ext uri="{BB962C8B-B14F-4D97-AF65-F5344CB8AC3E}">
        <p14:creationId xmlns:p14="http://schemas.microsoft.com/office/powerpoint/2010/main" val="266935487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937683"/>
          </a:xfrm>
        </p:spPr>
        <p:txBody>
          <a:bodyPr/>
          <a:lstStyle/>
          <a:p>
            <a:pPr algn="ctr"/>
            <a:r>
              <a:rPr lang="en-US" dirty="0" smtClean="0"/>
              <a:t>Your Thoughts?</a:t>
            </a:r>
            <a:endParaRPr lang="en-US" dirty="0"/>
          </a:p>
        </p:txBody>
      </p:sp>
      <p:sp>
        <p:nvSpPr>
          <p:cNvPr id="3" name="Content Placeholder 2"/>
          <p:cNvSpPr>
            <a:spLocks noGrp="1"/>
          </p:cNvSpPr>
          <p:nvPr>
            <p:ph idx="1"/>
          </p:nvPr>
        </p:nvSpPr>
        <p:spPr>
          <a:xfrm>
            <a:off x="457200" y="1935163"/>
            <a:ext cx="8229600" cy="4389437"/>
          </a:xfrm>
        </p:spPr>
        <p:txBody>
          <a:bodyPr/>
          <a:lstStyle/>
          <a:p>
            <a:pPr algn="ctr"/>
            <a:r>
              <a:rPr lang="en-US" sz="2800" dirty="0"/>
              <a:t>Go to </a:t>
            </a:r>
            <a:r>
              <a:rPr lang="en-US" sz="2800" b="1" dirty="0" err="1"/>
              <a:t>www.menti.com</a:t>
            </a:r>
            <a:r>
              <a:rPr lang="en-US" sz="2800" dirty="0"/>
              <a:t> </a:t>
            </a:r>
            <a:r>
              <a:rPr lang="en-US" sz="2800" dirty="0" smtClean="0"/>
              <a:t>and </a:t>
            </a:r>
            <a:r>
              <a:rPr lang="en-US" sz="2800" dirty="0"/>
              <a:t>use the code </a:t>
            </a:r>
            <a:r>
              <a:rPr lang="en-US" sz="2800" b="1" dirty="0"/>
              <a:t>44 48 82</a:t>
            </a:r>
          </a:p>
          <a:p>
            <a:pPr marL="0" indent="0" algn="ctr">
              <a:buNone/>
            </a:pPr>
            <a:endParaRPr lang="en-US" sz="2800" b="1" dirty="0"/>
          </a:p>
          <a:p>
            <a:pPr marL="0" indent="0" algn="ctr">
              <a:buNone/>
            </a:pPr>
            <a:r>
              <a:rPr lang="en-US" sz="2800" b="1" dirty="0"/>
              <a:t>Answer this question: </a:t>
            </a:r>
            <a:r>
              <a:rPr lang="en-US" sz="2800" dirty="0"/>
              <a:t>                </a:t>
            </a:r>
            <a:endParaRPr lang="en-US" sz="2800" dirty="0" smtClean="0"/>
          </a:p>
          <a:p>
            <a:pPr algn="ctr"/>
            <a:r>
              <a:rPr lang="en-US" sz="2800" b="1" dirty="0" smtClean="0">
                <a:solidFill>
                  <a:srgbClr val="FF0000"/>
                </a:solidFill>
              </a:rPr>
              <a:t>What </a:t>
            </a:r>
            <a:r>
              <a:rPr lang="en-US" sz="2800" b="1" dirty="0">
                <a:solidFill>
                  <a:srgbClr val="FF0000"/>
                </a:solidFill>
              </a:rPr>
              <a:t>are the key words or phrases to define culturally </a:t>
            </a:r>
            <a:r>
              <a:rPr lang="en-US" sz="2800" b="1" dirty="0" smtClean="0">
                <a:solidFill>
                  <a:srgbClr val="FF0000"/>
                </a:solidFill>
              </a:rPr>
              <a:t>responsive </a:t>
            </a:r>
            <a:r>
              <a:rPr lang="en-US" sz="2800" b="1" dirty="0">
                <a:solidFill>
                  <a:srgbClr val="FF0000"/>
                </a:solidFill>
              </a:rPr>
              <a:t>leadership?</a:t>
            </a:r>
          </a:p>
          <a:p>
            <a:endParaRPr lang="en-US" dirty="0" smtClean="0"/>
          </a:p>
          <a:p>
            <a:endParaRPr lang="en-US" dirty="0"/>
          </a:p>
          <a:p>
            <a:pPr algn="ctr"/>
            <a:r>
              <a:rPr lang="en-US" b="1" dirty="0">
                <a:hlinkClick r:id="rId2"/>
              </a:rPr>
              <a:t>https://tinyurl.com/</a:t>
            </a:r>
            <a:r>
              <a:rPr lang="en-US" b="1" dirty="0" smtClean="0">
                <a:hlinkClick r:id="rId2"/>
              </a:rPr>
              <a:t>ya2buvkn</a:t>
            </a:r>
            <a:r>
              <a:rPr lang="en-US" b="1" dirty="0" smtClean="0"/>
              <a:t> </a:t>
            </a:r>
            <a:endParaRPr lang="en-US" dirty="0"/>
          </a:p>
        </p:txBody>
      </p:sp>
    </p:spTree>
    <p:extLst>
      <p:ext uri="{BB962C8B-B14F-4D97-AF65-F5344CB8AC3E}">
        <p14:creationId xmlns:p14="http://schemas.microsoft.com/office/powerpoint/2010/main" val="16490413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Questions:</a:t>
            </a:r>
            <a:endParaRPr lang="en-US" b="1" dirty="0"/>
          </a:p>
        </p:txBody>
      </p:sp>
      <p:sp>
        <p:nvSpPr>
          <p:cNvPr id="3" name="Content Placeholder 2"/>
          <p:cNvSpPr>
            <a:spLocks noGrp="1"/>
          </p:cNvSpPr>
          <p:nvPr>
            <p:ph idx="1"/>
          </p:nvPr>
        </p:nvSpPr>
        <p:spPr>
          <a:xfrm>
            <a:off x="457199" y="1935163"/>
            <a:ext cx="8500533" cy="4389437"/>
          </a:xfrm>
        </p:spPr>
        <p:txBody>
          <a:bodyPr/>
          <a:lstStyle/>
          <a:p>
            <a:r>
              <a:rPr lang="en-US" sz="3600" dirty="0" smtClean="0"/>
              <a:t>What is the difference between teaching culture and culturally responsive </a:t>
            </a:r>
            <a:r>
              <a:rPr lang="en-US" sz="3600" dirty="0" smtClean="0"/>
              <a:t>teaching?</a:t>
            </a:r>
            <a:endParaRPr lang="en-US" sz="3600" dirty="0" smtClean="0"/>
          </a:p>
          <a:p>
            <a:endParaRPr lang="en-US" sz="3600" dirty="0"/>
          </a:p>
          <a:p>
            <a:r>
              <a:rPr lang="en-US" sz="3600" dirty="0" smtClean="0"/>
              <a:t>What is culturally responsive leadership?</a:t>
            </a:r>
            <a:endParaRPr lang="en-US" sz="3600" dirty="0"/>
          </a:p>
        </p:txBody>
      </p:sp>
    </p:spTree>
    <p:extLst>
      <p:ext uri="{BB962C8B-B14F-4D97-AF65-F5344CB8AC3E}">
        <p14:creationId xmlns:p14="http://schemas.microsoft.com/office/powerpoint/2010/main" val="297866063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diversityupwordle.jpg"/>
          <p:cNvPicPr>
            <a:picLocks noGrp="1" noChangeAspect="1"/>
          </p:cNvPicPr>
          <p:nvPr>
            <p:ph idx="1"/>
          </p:nvPr>
        </p:nvPicPr>
        <p:blipFill>
          <a:blip r:embed="rId2">
            <a:extLst>
              <a:ext uri="{28A0092B-C50C-407E-A947-70E740481C1C}">
                <a14:useLocalDpi xmlns:a14="http://schemas.microsoft.com/office/drawing/2010/main" val="0"/>
              </a:ext>
            </a:extLst>
          </a:blip>
          <a:srcRect t="4367" b="4367"/>
          <a:stretch>
            <a:fillRect/>
          </a:stretch>
        </p:blipFill>
        <p:spPr>
          <a:xfrm>
            <a:off x="457200" y="1332561"/>
            <a:ext cx="8229600" cy="4080965"/>
          </a:xfrm>
        </p:spPr>
      </p:pic>
      <p:sp>
        <p:nvSpPr>
          <p:cNvPr id="5" name="TextBox 4"/>
          <p:cNvSpPr txBox="1"/>
          <p:nvPr/>
        </p:nvSpPr>
        <p:spPr>
          <a:xfrm>
            <a:off x="1561298" y="5600917"/>
            <a:ext cx="6494998" cy="369332"/>
          </a:xfrm>
          <a:prstGeom prst="rect">
            <a:avLst/>
          </a:prstGeom>
          <a:noFill/>
        </p:spPr>
        <p:txBody>
          <a:bodyPr wrap="square" rtlCol="0">
            <a:spAutoFit/>
          </a:bodyPr>
          <a:lstStyle/>
          <a:p>
            <a:r>
              <a:rPr lang="en-US" dirty="0"/>
              <a:t>https://</a:t>
            </a:r>
            <a:r>
              <a:rPr lang="en-US" dirty="0" err="1"/>
              <a:t>www.asc.upenn.edu</a:t>
            </a:r>
            <a:r>
              <a:rPr lang="en-US" dirty="0"/>
              <a:t>/about/eminence-through-diversity</a:t>
            </a:r>
          </a:p>
        </p:txBody>
      </p:sp>
    </p:spTree>
    <p:extLst>
      <p:ext uri="{BB962C8B-B14F-4D97-AF65-F5344CB8AC3E}">
        <p14:creationId xmlns:p14="http://schemas.microsoft.com/office/powerpoint/2010/main" val="77338773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lgn="ctr">
              <a:buNone/>
            </a:pPr>
            <a:r>
              <a:rPr lang="en-ZW" sz="3200" dirty="0" smtClean="0"/>
              <a:t>Cultural responsiveness refers to the ability to learn from and relate respectfully to people from your own and other cultures.  </a:t>
            </a:r>
          </a:p>
          <a:p>
            <a:endParaRPr lang="en-ZW" dirty="0"/>
          </a:p>
          <a:p>
            <a:pPr marL="45720" indent="0">
              <a:buNone/>
            </a:pPr>
            <a:endParaRPr lang="en-ZW" dirty="0" smtClean="0"/>
          </a:p>
          <a:p>
            <a:endParaRPr lang="en-ZW" dirty="0"/>
          </a:p>
          <a:p>
            <a:pPr marL="45720" indent="0">
              <a:buNone/>
            </a:pPr>
            <a:endParaRPr lang="en-ZW" sz="1100" i="1" dirty="0" smtClean="0"/>
          </a:p>
          <a:p>
            <a:pPr marL="45720" indent="0">
              <a:buNone/>
            </a:pPr>
            <a:endParaRPr lang="en-ZW" sz="1100" i="1" dirty="0"/>
          </a:p>
          <a:p>
            <a:pPr marL="45720" indent="0">
              <a:buNone/>
            </a:pPr>
            <a:endParaRPr lang="en-ZW" sz="1100" i="1" dirty="0" smtClean="0"/>
          </a:p>
          <a:p>
            <a:pPr marL="45720" indent="0">
              <a:buNone/>
            </a:pPr>
            <a:endParaRPr lang="en-ZW" sz="1100" i="1" dirty="0"/>
          </a:p>
          <a:p>
            <a:pPr marL="45720" indent="0">
              <a:buNone/>
            </a:pPr>
            <a:endParaRPr lang="en-ZW" sz="1100" i="1" dirty="0" smtClean="0"/>
          </a:p>
          <a:p>
            <a:pPr marL="45720" indent="0">
              <a:buNone/>
            </a:pPr>
            <a:endParaRPr lang="en-ZW" sz="1100" i="1" dirty="0"/>
          </a:p>
          <a:p>
            <a:pPr marL="45720" indent="0">
              <a:buNone/>
            </a:pPr>
            <a:r>
              <a:rPr lang="en-ZW" sz="1100" i="1" dirty="0" smtClean="0"/>
              <a:t>Resource:  </a:t>
            </a:r>
            <a:r>
              <a:rPr lang="en-US" sz="1100" i="1" dirty="0" smtClean="0"/>
              <a:t>National Center for Culturally Responsive Educational Systems</a:t>
            </a:r>
            <a:endParaRPr lang="en-ZW" sz="1100" i="1" dirty="0" smtClean="0"/>
          </a:p>
        </p:txBody>
      </p:sp>
      <p:sp>
        <p:nvSpPr>
          <p:cNvPr id="3" name="Title 2"/>
          <p:cNvSpPr>
            <a:spLocks noGrp="1"/>
          </p:cNvSpPr>
          <p:nvPr>
            <p:ph type="title"/>
          </p:nvPr>
        </p:nvSpPr>
        <p:spPr>
          <a:xfrm>
            <a:off x="457200" y="704850"/>
            <a:ext cx="8229600" cy="1143000"/>
          </a:xfrm>
        </p:spPr>
        <p:txBody>
          <a:bodyPr/>
          <a:lstStyle/>
          <a:p>
            <a:r>
              <a:rPr lang="en-ZW" sz="4400" b="1" dirty="0" smtClean="0"/>
              <a:t>What is Cultural Responsiveness?</a:t>
            </a:r>
            <a:endParaRPr lang="en-US" sz="4400" b="1" dirty="0"/>
          </a:p>
        </p:txBody>
      </p:sp>
      <p:sp>
        <p:nvSpPr>
          <p:cNvPr id="4" name="Footer Placeholder 3"/>
          <p:cNvSpPr>
            <a:spLocks noGrp="1"/>
          </p:cNvSpPr>
          <p:nvPr>
            <p:ph type="ftr" sz="quarter" idx="4294967295"/>
          </p:nvPr>
        </p:nvSpPr>
        <p:spPr>
          <a:xfrm>
            <a:off x="380999" y="6265545"/>
            <a:ext cx="2895600" cy="365125"/>
          </a:xfrm>
          <a:prstGeom prst="rect">
            <a:avLst/>
          </a:prstGeom>
        </p:spPr>
        <p:txBody>
          <a:bodyPr/>
          <a:lstStyle/>
          <a:p>
            <a:fld id="{757A2F4E-5D54-B04B-91BD-7E78EE1FE9FD}" type="slidenum">
              <a:rPr lang="en-US" smtClean="0"/>
              <a:pPr/>
              <a:t>6</a:t>
            </a:fld>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8699" y="3593962"/>
            <a:ext cx="3351810" cy="2416096"/>
          </a:xfrm>
          <a:prstGeom prst="rect">
            <a:avLst/>
          </a:prstGeom>
        </p:spPr>
      </p:pic>
    </p:spTree>
    <p:extLst>
      <p:ext uri="{BB962C8B-B14F-4D97-AF65-F5344CB8AC3E}">
        <p14:creationId xmlns:p14="http://schemas.microsoft.com/office/powerpoint/2010/main" val="285598268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ulturally-responsive-teaching-34-728.jpg"/>
          <p:cNvPicPr>
            <a:picLocks noGrp="1" noChangeAspect="1"/>
          </p:cNvPicPr>
          <p:nvPr>
            <p:ph idx="1"/>
          </p:nvPr>
        </p:nvPicPr>
        <p:blipFill>
          <a:blip r:embed="rId2">
            <a:extLst>
              <a:ext uri="{28A0092B-C50C-407E-A947-70E740481C1C}">
                <a14:useLocalDpi xmlns:a14="http://schemas.microsoft.com/office/drawing/2010/main" val="0"/>
              </a:ext>
            </a:extLst>
          </a:blip>
          <a:srcRect l="-12604" r="-12604"/>
          <a:stretch>
            <a:fillRect/>
          </a:stretch>
        </p:blipFill>
        <p:spPr>
          <a:xfrm>
            <a:off x="457199" y="916136"/>
            <a:ext cx="8342327" cy="4997100"/>
          </a:xfrm>
        </p:spPr>
      </p:pic>
      <p:sp>
        <p:nvSpPr>
          <p:cNvPr id="5" name="TextBox 4"/>
          <p:cNvSpPr txBox="1"/>
          <p:nvPr/>
        </p:nvSpPr>
        <p:spPr>
          <a:xfrm>
            <a:off x="832693" y="6537873"/>
            <a:ext cx="7966834" cy="369332"/>
          </a:xfrm>
          <a:prstGeom prst="rect">
            <a:avLst/>
          </a:prstGeom>
          <a:noFill/>
        </p:spPr>
        <p:txBody>
          <a:bodyPr wrap="square" rtlCol="0">
            <a:spAutoFit/>
          </a:bodyPr>
          <a:lstStyle/>
          <a:p>
            <a:r>
              <a:rPr lang="en-US" dirty="0"/>
              <a:t>http://</a:t>
            </a:r>
            <a:r>
              <a:rPr lang="en-US" dirty="0" err="1"/>
              <a:t>www.slideshare.net</a:t>
            </a:r>
            <a:r>
              <a:rPr lang="en-US" dirty="0"/>
              <a:t>/</a:t>
            </a:r>
            <a:r>
              <a:rPr lang="en-US" dirty="0" err="1"/>
              <a:t>JuicyUniverse.com</a:t>
            </a:r>
            <a:r>
              <a:rPr lang="en-US" dirty="0"/>
              <a:t>/culturally-responsive-teaching</a:t>
            </a:r>
          </a:p>
        </p:txBody>
      </p:sp>
    </p:spTree>
    <p:extLst>
      <p:ext uri="{BB962C8B-B14F-4D97-AF65-F5344CB8AC3E}">
        <p14:creationId xmlns:p14="http://schemas.microsoft.com/office/powerpoint/2010/main" val="23277039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93049481"/>
              </p:ext>
            </p:extLst>
          </p:nvPr>
        </p:nvGraphicFramePr>
        <p:xfrm>
          <a:off x="276869" y="1839353"/>
          <a:ext cx="8565905" cy="40138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6"/>
          <p:cNvSpPr>
            <a:spLocks noGrp="1"/>
          </p:cNvSpPr>
          <p:nvPr>
            <p:ph type="title"/>
          </p:nvPr>
        </p:nvSpPr>
        <p:spPr>
          <a:xfrm>
            <a:off x="276869" y="704850"/>
            <a:ext cx="8565905" cy="853017"/>
          </a:xfrm>
        </p:spPr>
        <p:txBody>
          <a:bodyPr/>
          <a:lstStyle/>
          <a:p>
            <a:pPr algn="ctr"/>
            <a:r>
              <a:rPr lang="en-ZW" sz="3600" b="1" dirty="0" smtClean="0"/>
              <a:t>4 Stages of Becoming Culturally Responsive</a:t>
            </a:r>
            <a:endParaRPr lang="en-US" sz="3600" b="1" dirty="0"/>
          </a:p>
        </p:txBody>
      </p:sp>
      <p:sp>
        <p:nvSpPr>
          <p:cNvPr id="2" name="Footer Placeholder 1"/>
          <p:cNvSpPr>
            <a:spLocks noGrp="1"/>
          </p:cNvSpPr>
          <p:nvPr>
            <p:ph type="ftr" sz="quarter" idx="4294967295"/>
          </p:nvPr>
        </p:nvSpPr>
        <p:spPr>
          <a:xfrm>
            <a:off x="380999" y="6265545"/>
            <a:ext cx="2895600" cy="365125"/>
          </a:xfrm>
          <a:prstGeom prst="rect">
            <a:avLst/>
          </a:prstGeom>
        </p:spPr>
        <p:txBody>
          <a:bodyPr/>
          <a:lstStyle/>
          <a:p>
            <a:fld id="{757A2F4E-5D54-B04B-91BD-7E78EE1FE9FD}" type="slidenum">
              <a:rPr lang="en-US" smtClean="0"/>
              <a:pPr/>
              <a:t>8</a:t>
            </a:fld>
            <a:endParaRPr lang="en-US" dirty="0" smtClean="0"/>
          </a:p>
        </p:txBody>
      </p:sp>
      <p:pic>
        <p:nvPicPr>
          <p:cNvPr id="1026" name="Picture 2" descr="C:\Users\buck_l\AppData\Local\Microsoft\Windows\Temporary Internet Files\Content.IE5\VDB65DEP\curiousgeorge[1].jp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793483" y="4330583"/>
            <a:ext cx="2487893" cy="179589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0999" y="5652655"/>
            <a:ext cx="4107873" cy="276999"/>
          </a:xfrm>
          <a:prstGeom prst="rect">
            <a:avLst/>
          </a:prstGeom>
          <a:noFill/>
        </p:spPr>
        <p:txBody>
          <a:bodyPr wrap="square" rtlCol="0">
            <a:spAutoFit/>
          </a:bodyPr>
          <a:lstStyle/>
          <a:p>
            <a:r>
              <a:rPr lang="en-ZW" sz="1200" i="1" dirty="0" smtClean="0"/>
              <a:t>Resource:  Cultural Competence - Mukai</a:t>
            </a:r>
            <a:endParaRPr lang="en-US" sz="1200" i="1" dirty="0"/>
          </a:p>
        </p:txBody>
      </p:sp>
    </p:spTree>
    <p:extLst>
      <p:ext uri="{BB962C8B-B14F-4D97-AF65-F5344CB8AC3E}">
        <p14:creationId xmlns:p14="http://schemas.microsoft.com/office/powerpoint/2010/main" val="206695407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9732"/>
            <a:ext cx="8229600" cy="626535"/>
          </a:xfrm>
        </p:spPr>
        <p:txBody>
          <a:bodyPr/>
          <a:lstStyle/>
          <a:p>
            <a:pPr algn="ctr"/>
            <a:r>
              <a:rPr lang="en-ZW" sz="3200" b="1" dirty="0"/>
              <a:t>4 Stages of Becoming </a:t>
            </a:r>
            <a:r>
              <a:rPr lang="en-ZW" sz="3200" b="1" dirty="0" smtClean="0"/>
              <a:t>Culturally </a:t>
            </a:r>
            <a:r>
              <a:rPr lang="en-ZW" sz="3200" b="1" dirty="0"/>
              <a:t>Responsive</a:t>
            </a:r>
            <a:endParaRPr lang="en-US" sz="3200" dirty="0"/>
          </a:p>
        </p:txBody>
      </p:sp>
      <p:pic>
        <p:nvPicPr>
          <p:cNvPr id="4" name="Content Placeholder 3" descr="Screen Shot 2017-07-11 at 10.31.54 AM.png"/>
          <p:cNvPicPr>
            <a:picLocks noGrp="1" noChangeAspect="1"/>
          </p:cNvPicPr>
          <p:nvPr>
            <p:ph idx="1"/>
          </p:nvPr>
        </p:nvPicPr>
        <p:blipFill>
          <a:blip r:embed="rId2">
            <a:extLst>
              <a:ext uri="{28A0092B-C50C-407E-A947-70E740481C1C}">
                <a14:useLocalDpi xmlns:a14="http://schemas.microsoft.com/office/drawing/2010/main" val="0"/>
              </a:ext>
            </a:extLst>
          </a:blip>
          <a:srcRect t="-1719" b="-1719"/>
          <a:stretch>
            <a:fillRect/>
          </a:stretch>
        </p:blipFill>
        <p:spPr>
          <a:xfrm>
            <a:off x="457200" y="1765830"/>
            <a:ext cx="8229600" cy="4389437"/>
          </a:xfrm>
        </p:spPr>
      </p:pic>
    </p:spTree>
    <p:extLst>
      <p:ext uri="{BB962C8B-B14F-4D97-AF65-F5344CB8AC3E}">
        <p14:creationId xmlns:p14="http://schemas.microsoft.com/office/powerpoint/2010/main" val="299590103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PT Template 2014">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ＭＳ Ｐ明朝"/>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themeOverride>
</file>

<file path=ppt/theme/themeOverride2.xml><?xml version="1.0" encoding="utf-8"?>
<a:themeOverride xmlns:a="http://schemas.openxmlformats.org/drawingml/2006/main">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themeOverride>
</file>

<file path=docProps/app.xml><?xml version="1.0" encoding="utf-8"?>
<Properties xmlns="http://schemas.openxmlformats.org/officeDocument/2006/extended-properties" xmlns:vt="http://schemas.openxmlformats.org/officeDocument/2006/docPropsVTypes">
  <Template>PPT Template 2014.potx</Template>
  <TotalTime>6144</TotalTime>
  <Words>776</Words>
  <Application>Microsoft Macintosh PowerPoint</Application>
  <PresentationFormat>On-screen Show (4:3)</PresentationFormat>
  <Paragraphs>100</Paragraphs>
  <Slides>17</Slides>
  <Notes>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PPT Template 2014</vt:lpstr>
      <vt:lpstr>Culturally Responsive  Leadership Matters:   How do we create equitable learning environments?</vt:lpstr>
      <vt:lpstr>Learner Targets</vt:lpstr>
      <vt:lpstr>Your Thoughts?</vt:lpstr>
      <vt:lpstr>Questions:</vt:lpstr>
      <vt:lpstr>PowerPoint Presentation</vt:lpstr>
      <vt:lpstr>What is Cultural Responsiveness?</vt:lpstr>
      <vt:lpstr>PowerPoint Presentation</vt:lpstr>
      <vt:lpstr>4 Stages of Becoming Culturally Responsive</vt:lpstr>
      <vt:lpstr>4 Stages of Becoming Culturally Responsive</vt:lpstr>
      <vt:lpstr>4 Stages of Becoming Culturally Responsive</vt:lpstr>
      <vt:lpstr>Culturally Responsive Teaching</vt:lpstr>
      <vt:lpstr>Culturally Responsive Leadership</vt:lpstr>
      <vt:lpstr>Culturally Proficient Continuum:  A culturally proficient leader can</vt:lpstr>
      <vt:lpstr>Culturally Proficient Continuum:  A culturally proficient leader can</vt:lpstr>
      <vt:lpstr>Culturally Proficient Continuum:  A culturally proficient leader can</vt:lpstr>
      <vt:lpstr>Learner Targets</vt:lpstr>
      <vt:lpstr>Resources</vt:lpstr>
    </vt:vector>
  </TitlesOfParts>
  <Company>J &amp; S Mearns et cie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Sally Mearns</dc:creator>
  <cp:lastModifiedBy>Toni Theisen</cp:lastModifiedBy>
  <cp:revision>100</cp:revision>
  <cp:lastPrinted>2015-07-13T18:10:04Z</cp:lastPrinted>
  <dcterms:created xsi:type="dcterms:W3CDTF">2014-06-22T18:24:04Z</dcterms:created>
  <dcterms:modified xsi:type="dcterms:W3CDTF">2017-07-11T16:48:04Z</dcterms:modified>
</cp:coreProperties>
</file>